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3"/>
  </p:sldMasterIdLst>
  <p:sldIdLst>
    <p:sldId id="256" r:id="rId4"/>
    <p:sldId id="257" r:id="rId5"/>
    <p:sldId id="258" r:id="rId6"/>
    <p:sldId id="259" r:id="rId7"/>
    <p:sldId id="277" r:id="rId8"/>
    <p:sldId id="262" r:id="rId9"/>
    <p:sldId id="263" r:id="rId10"/>
    <p:sldId id="279" r:id="rId11"/>
    <p:sldId id="265" r:id="rId12"/>
    <p:sldId id="280" r:id="rId13"/>
    <p:sldId id="264" r:id="rId14"/>
    <p:sldId id="278" r:id="rId15"/>
    <p:sldId id="268" r:id="rId16"/>
    <p:sldId id="281" r:id="rId17"/>
    <p:sldId id="273" r:id="rId18"/>
    <p:sldId id="282" r:id="rId19"/>
    <p:sldId id="267" r:id="rId20"/>
    <p:sldId id="283" r:id="rId21"/>
    <p:sldId id="276" r:id="rId22"/>
    <p:sldId id="284" r:id="rId23"/>
    <p:sldId id="270" r:id="rId24"/>
    <p:sldId id="285" r:id="rId25"/>
    <p:sldId id="269" r:id="rId26"/>
    <p:sldId id="266" r:id="rId27"/>
    <p:sldId id="272" r:id="rId28"/>
    <p:sldId id="274" r:id="rId29"/>
    <p:sldId id="275" r:id="rId30"/>
  </p:sldIdLst>
  <p:sldSz cx="24384000" cy="13716000" type="screen16x9"/>
  <p:notesSz cx="5143500" cy="9144000"/>
  <p:embeddedFontLst>
    <p:embeddedFont>
      <p:font typeface="OPPOSans-R" panose="00020600040101010101" charset="-122"/>
      <p:regular r:id="rId34"/>
    </p:embeddedFont>
    <p:embeddedFont>
      <p:font typeface="OPPOSans-H" panose="00020600040101010101" charset="-122"/>
      <p:regular r:id="rId35"/>
    </p:embeddedFont>
    <p:embeddedFont>
      <p:font typeface="OPPOSans-L" panose="00020600040101010101" charset="-122"/>
      <p:regular r:id="rId36"/>
    </p:embeddedFont>
    <p:embeddedFont>
      <p:font typeface="OPPOSans-M" panose="00020600040101010101" charset="-122"/>
      <p:regular r:id="rId37"/>
    </p:embeddedFont>
    <p:embeddedFont>
      <p:font typeface="等线" panose="02010600030101010101" charset="-122"/>
      <p:regular r:id="rId38"/>
    </p:embeddedFont>
  </p:embeddedFontLst>
  <p:custDataLst>
    <p:tags r:id="rId39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gs" Target="tags/tag84.xml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tags" Target="../tags/tag4.xml"/><Relationship Id="rId7" Type="http://schemas.openxmlformats.org/officeDocument/2006/relationships/image" Target="../media/image60.png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7.png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15.xml"/><Relationship Id="rId22" Type="http://schemas.openxmlformats.org/officeDocument/2006/relationships/image" Target="../media/image64.png"/><Relationship Id="rId21" Type="http://schemas.openxmlformats.org/officeDocument/2006/relationships/tags" Target="../tags/tag14.xml"/><Relationship Id="rId20" Type="http://schemas.openxmlformats.org/officeDocument/2006/relationships/image" Target="../media/image63.png"/><Relationship Id="rId2" Type="http://schemas.openxmlformats.org/officeDocument/2006/relationships/image" Target="../media/image6.png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image" Target="../media/image62.png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68.png"/><Relationship Id="rId7" Type="http://schemas.openxmlformats.org/officeDocument/2006/relationships/tags" Target="../tags/tag18.xml"/><Relationship Id="rId6" Type="http://schemas.openxmlformats.org/officeDocument/2006/relationships/image" Target="../media/image67.png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image" Target="../media/image74.png"/><Relationship Id="rId26" Type="http://schemas.openxmlformats.org/officeDocument/2006/relationships/tags" Target="../tags/tag31.xml"/><Relationship Id="rId25" Type="http://schemas.openxmlformats.org/officeDocument/2006/relationships/image" Target="../media/image73.png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image" Target="../media/image6.png"/><Relationship Id="rId19" Type="http://schemas.openxmlformats.org/officeDocument/2006/relationships/image" Target="../media/image72.png"/><Relationship Id="rId18" Type="http://schemas.openxmlformats.org/officeDocument/2006/relationships/tags" Target="../tags/tag25.xml"/><Relationship Id="rId17" Type="http://schemas.openxmlformats.org/officeDocument/2006/relationships/image" Target="../media/image71.png"/><Relationship Id="rId16" Type="http://schemas.openxmlformats.org/officeDocument/2006/relationships/tags" Target="../tags/tag24.xml"/><Relationship Id="rId15" Type="http://schemas.openxmlformats.org/officeDocument/2006/relationships/image" Target="../media/image70.png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image" Target="../media/image69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image" Target="../media/image78.png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image" Target="../media/image80.png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png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00.pn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105.png"/><Relationship Id="rId25" Type="http://schemas.openxmlformats.org/officeDocument/2006/relationships/image" Target="../media/image104.png"/><Relationship Id="rId24" Type="http://schemas.openxmlformats.org/officeDocument/2006/relationships/tags" Target="../tags/tag65.xml"/><Relationship Id="rId23" Type="http://schemas.openxmlformats.org/officeDocument/2006/relationships/tags" Target="../tags/tag64.xml"/><Relationship Id="rId22" Type="http://schemas.openxmlformats.org/officeDocument/2006/relationships/tags" Target="../tags/tag63.xml"/><Relationship Id="rId21" Type="http://schemas.openxmlformats.org/officeDocument/2006/relationships/image" Target="../media/image103.png"/><Relationship Id="rId20" Type="http://schemas.openxmlformats.org/officeDocument/2006/relationships/tags" Target="../tags/tag62.xml"/><Relationship Id="rId2" Type="http://schemas.openxmlformats.org/officeDocument/2006/relationships/tags" Target="../tags/tag47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image" Target="../media/image102.png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6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image" Target="../media/image108.png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image" Target="../media/image7.png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83.xml"/><Relationship Id="rId26" Type="http://schemas.openxmlformats.org/officeDocument/2006/relationships/image" Target="../media/image113.png"/><Relationship Id="rId25" Type="http://schemas.openxmlformats.org/officeDocument/2006/relationships/tags" Target="../tags/tag82.xml"/><Relationship Id="rId24" Type="http://schemas.openxmlformats.org/officeDocument/2006/relationships/tags" Target="../tags/tag81.xml"/><Relationship Id="rId23" Type="http://schemas.openxmlformats.org/officeDocument/2006/relationships/tags" Target="../tags/tag80.xml"/><Relationship Id="rId22" Type="http://schemas.openxmlformats.org/officeDocument/2006/relationships/image" Target="../media/image112.png"/><Relationship Id="rId21" Type="http://schemas.openxmlformats.org/officeDocument/2006/relationships/tags" Target="../tags/tag79.xml"/><Relationship Id="rId20" Type="http://schemas.openxmlformats.org/officeDocument/2006/relationships/tags" Target="../tags/tag78.xml"/><Relationship Id="rId2" Type="http://schemas.openxmlformats.org/officeDocument/2006/relationships/image" Target="../media/image6.png"/><Relationship Id="rId19" Type="http://schemas.openxmlformats.org/officeDocument/2006/relationships/tags" Target="../tags/tag77.xml"/><Relationship Id="rId18" Type="http://schemas.openxmlformats.org/officeDocument/2006/relationships/image" Target="../media/image111.png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image" Target="../media/image110.png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image" Target="../media/image109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7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871700" y="-254000"/>
            <a:ext cx="16332200" cy="163322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71900" y="1917700"/>
            <a:ext cx="1092200" cy="10795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95900" y="2768600"/>
            <a:ext cx="10312400" cy="103124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497300" y="1181100"/>
            <a:ext cx="13487400" cy="1351280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68500" y="1409700"/>
            <a:ext cx="279400" cy="27940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578100" y="1409700"/>
            <a:ext cx="279400" cy="279400"/>
          </a:xfrm>
          <a:prstGeom prst="rect">
            <a:avLst/>
          </a:prstGeom>
        </p:spPr>
      </p:pic>
      <p:pic>
        <p:nvPicPr>
          <p:cNvPr id="108" name="image 1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187700" y="1409700"/>
            <a:ext cx="279400" cy="279400"/>
          </a:xfrm>
          <a:prstGeom prst="rect">
            <a:avLst/>
          </a:prstGeom>
        </p:spPr>
      </p:pic>
      <p:pic>
        <p:nvPicPr>
          <p:cNvPr id="109" name="image 10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913100" y="7442200"/>
            <a:ext cx="1270000" cy="1092200"/>
          </a:xfrm>
          <a:prstGeom prst="rect">
            <a:avLst/>
          </a:prstGeom>
        </p:spPr>
      </p:pic>
      <p:pic>
        <p:nvPicPr>
          <p:cNvPr id="1010" name="image 1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9748500" y="11658600"/>
            <a:ext cx="1193800" cy="1117600"/>
          </a:xfrm>
          <a:prstGeom prst="rect">
            <a:avLst/>
          </a:prstGeom>
        </p:spPr>
      </p:pic>
      <p:pic>
        <p:nvPicPr>
          <p:cNvPr id="1011" name="image 10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1310600" y="2286000"/>
            <a:ext cx="952500" cy="1270000"/>
          </a:xfrm>
          <a:prstGeom prst="rect">
            <a:avLst/>
          </a:prstGeom>
        </p:spPr>
      </p:pic>
      <p:pic>
        <p:nvPicPr>
          <p:cNvPr id="1012" name="image 10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7132300" y="3378200"/>
            <a:ext cx="10223500" cy="9055100"/>
          </a:xfrm>
          <a:prstGeom prst="rect">
            <a:avLst/>
          </a:prstGeom>
        </p:spPr>
      </p:pic>
      <p:sp>
        <p:nvSpPr>
          <p:cNvPr id="1013" name="Object 1013"/>
          <p:cNvSpPr txBox="1"/>
          <p:nvPr/>
        </p:nvSpPr>
        <p:spPr>
          <a:xfrm>
            <a:off x="1816100" y="4017010"/>
            <a:ext cx="16180435" cy="1041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8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Experience of participating in Internet activities</a:t>
            </a:r>
            <a:endParaRPr lang="zh-CN" sz="4800" b="0" i="0" dirty="0" smtClean="0">
              <a:solidFill>
                <a:srgbClr val="5484FF"/>
              </a:solidFill>
              <a:latin typeface="OPPOSans-H" panose="00020600040101010101" charset="-122"/>
              <a:ea typeface="OPPOSans-H" panose="00020600040101010101" charset="-122"/>
            </a:endParaRPr>
          </a:p>
        </p:txBody>
      </p:sp>
      <p:sp>
        <p:nvSpPr>
          <p:cNvPr id="1014" name="Object 1014"/>
          <p:cNvSpPr txBox="1"/>
          <p:nvPr/>
        </p:nvSpPr>
        <p:spPr>
          <a:xfrm>
            <a:off x="1841500" y="5133796"/>
            <a:ext cx="14859000" cy="209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2000" b="0" i="0" dirty="0" smtClean="0">
                <a:solidFill>
                  <a:srgbClr val="000000"/>
                </a:solidFill>
                <a:latin typeface="OPPOSans-L" panose="00020600040101010101" charset="-122"/>
                <a:ea typeface="OPPOSans-L" panose="00020600040101010101" charset="-122"/>
              </a:rPr>
              <a:t>互联网活动参</a:t>
            </a:r>
            <a:r>
              <a:rPr lang="zh-CN" sz="12000" b="0" i="0" dirty="0" smtClean="0">
                <a:solidFill>
                  <a:srgbClr val="000000"/>
                </a:solidFill>
                <a:latin typeface="OPPOSans-L" panose="00020600040101010101" charset="-122"/>
                <a:ea typeface="OPPOSans-L" panose="00020600040101010101" charset="-122"/>
              </a:rPr>
              <a:t>会经历</a:t>
            </a:r>
            <a:endParaRPr lang="zh-CN" altLang="en-US"/>
          </a:p>
        </p:txBody>
      </p:sp>
      <p:pic>
        <p:nvPicPr>
          <p:cNvPr id="1015" name="image 10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879600" y="7912100"/>
            <a:ext cx="4038600" cy="673100"/>
          </a:xfrm>
          <a:prstGeom prst="rect">
            <a:avLst/>
          </a:prstGeom>
        </p:spPr>
      </p:pic>
      <p:sp>
        <p:nvSpPr>
          <p:cNvPr id="1016" name="Object 1016"/>
          <p:cNvSpPr txBox="1"/>
          <p:nvPr/>
        </p:nvSpPr>
        <p:spPr>
          <a:xfrm>
            <a:off x="2235200" y="7875181"/>
            <a:ext cx="4711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35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汇报人：张童</a:t>
            </a:r>
            <a:r>
              <a:rPr lang="zh-CN" sz="35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银</a:t>
            </a:r>
            <a:endParaRPr lang="zh-CN" sz="3500" b="1" i="0" dirty="0" smtClean="0">
              <a:solidFill>
                <a:srgbClr val="FFFFFF"/>
              </a:solidFill>
              <a:latin typeface="OPPOSans-M" panose="00020600040101010101" charset="-122"/>
              <a:ea typeface="OPPOSans-M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Object 1005"/>
          <p:cNvSpPr txBox="1"/>
          <p:nvPr/>
        </p:nvSpPr>
        <p:spPr>
          <a:xfrm>
            <a:off x="2133600" y="1092200"/>
            <a:ext cx="94615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000" b="0" i="0" spc="960" dirty="0" smtClean="0">
                <a:solidFill>
                  <a:srgbClr val="000000"/>
                </a:solidFill>
                <a:latin typeface="OPPOSans-B" panose="00020600040101010101" charset="-122"/>
                <a:ea typeface="OPPOSans-B" panose="00020600040101010101" charset="-122"/>
              </a:rPr>
              <a:t>会议现场</a:t>
            </a:r>
            <a:endParaRPr lang="zh-CN" sz="6000" b="0" i="0" spc="960" dirty="0" smtClean="0">
              <a:solidFill>
                <a:srgbClr val="000000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006" name="Object 1006"/>
          <p:cNvSpPr txBox="1"/>
          <p:nvPr/>
        </p:nvSpPr>
        <p:spPr>
          <a:xfrm>
            <a:off x="2133600" y="2072640"/>
            <a:ext cx="103505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30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Conference site</a:t>
            </a:r>
            <a:endParaRPr lang="zh-CN" sz="3000" b="0" i="0" spc="30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5011" name="image 5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6172200"/>
            <a:ext cx="965200" cy="7569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95" y="3135630"/>
            <a:ext cx="9855835" cy="7395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7020" y="3189605"/>
            <a:ext cx="9788525" cy="73418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Object 901"/>
          <p:cNvSpPr txBox="1"/>
          <p:nvPr/>
        </p:nvSpPr>
        <p:spPr>
          <a:xfrm>
            <a:off x="1869440" y="2660015"/>
            <a:ext cx="7400925" cy="1041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举办单位：京东科技</a:t>
            </a:r>
            <a:endParaRPr lang="zh-CN" altLang="en-US" sz="4000"/>
          </a:p>
        </p:txBody>
      </p:sp>
      <p:sp>
        <p:nvSpPr>
          <p:cNvPr id="902" name="Object 902"/>
          <p:cNvSpPr txBox="1"/>
          <p:nvPr/>
        </p:nvSpPr>
        <p:spPr>
          <a:xfrm>
            <a:off x="1869440" y="1065530"/>
            <a:ext cx="9303385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6000" b="1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2023 京东云城市大会</a:t>
            </a:r>
            <a:endParaRPr lang="zh-CN" sz="6000" b="1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903" name="Object 903"/>
          <p:cNvSpPr txBox="1"/>
          <p:nvPr/>
        </p:nvSpPr>
        <p:spPr>
          <a:xfrm>
            <a:off x="3411220" y="4330096"/>
            <a:ext cx="4229100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8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会议</a:t>
            </a:r>
            <a:r>
              <a:rPr lang="zh-CN" sz="48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内容</a:t>
            </a:r>
            <a:endParaRPr lang="zh-CN" sz="4800" b="0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grpSp>
        <p:nvGrpSpPr>
          <p:cNvPr id="9026" name="组合 9026"/>
          <p:cNvGrpSpPr/>
          <p:nvPr/>
        </p:nvGrpSpPr>
        <p:grpSpPr>
          <a:xfrm>
            <a:off x="14236700" y="4076700"/>
            <a:ext cx="7772400" cy="7670800"/>
            <a:chOff x="14236700" y="4076700"/>
            <a:chExt cx="7772400" cy="7670800"/>
          </a:xfrm>
        </p:grpSpPr>
        <p:pic>
          <p:nvPicPr>
            <p:cNvPr id="9027" name="image 9027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4236700" y="4076700"/>
              <a:ext cx="939800" cy="2374900"/>
            </a:xfrm>
            <a:prstGeom prst="rect">
              <a:avLst/>
            </a:prstGeom>
          </p:spPr>
        </p:pic>
        <p:pic>
          <p:nvPicPr>
            <p:cNvPr id="9028" name="image 902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5379700" y="4076700"/>
              <a:ext cx="939800" cy="2374900"/>
            </a:xfrm>
            <a:prstGeom prst="rect">
              <a:avLst/>
            </a:prstGeom>
          </p:spPr>
        </p:pic>
        <p:pic>
          <p:nvPicPr>
            <p:cNvPr id="9029" name="image 9029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6510000" y="4076700"/>
              <a:ext cx="939800" cy="2374900"/>
            </a:xfrm>
            <a:prstGeom prst="rect">
              <a:avLst/>
            </a:prstGeom>
          </p:spPr>
        </p:pic>
        <p:pic>
          <p:nvPicPr>
            <p:cNvPr id="9030" name="image 903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7653000" y="4076700"/>
              <a:ext cx="939800" cy="2374900"/>
            </a:xfrm>
            <a:prstGeom prst="rect">
              <a:avLst/>
            </a:prstGeom>
          </p:spPr>
        </p:pic>
        <p:pic>
          <p:nvPicPr>
            <p:cNvPr id="9031" name="image 903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926300" y="4076700"/>
              <a:ext cx="939800" cy="2374900"/>
            </a:xfrm>
            <a:prstGeom prst="rect">
              <a:avLst/>
            </a:prstGeom>
          </p:spPr>
        </p:pic>
        <p:pic>
          <p:nvPicPr>
            <p:cNvPr id="9032" name="image 903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796000" y="4076700"/>
              <a:ext cx="939800" cy="2374900"/>
            </a:xfrm>
            <a:prstGeom prst="rect">
              <a:avLst/>
            </a:prstGeom>
          </p:spPr>
        </p:pic>
        <p:pic>
          <p:nvPicPr>
            <p:cNvPr id="9033" name="image 903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1069300" y="4076700"/>
              <a:ext cx="939800" cy="2374900"/>
            </a:xfrm>
            <a:prstGeom prst="rect">
              <a:avLst/>
            </a:prstGeom>
          </p:spPr>
        </p:pic>
        <p:pic>
          <p:nvPicPr>
            <p:cNvPr id="9034" name="image 903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236700" y="6731000"/>
              <a:ext cx="939800" cy="2374900"/>
            </a:xfrm>
            <a:prstGeom prst="rect">
              <a:avLst/>
            </a:prstGeom>
          </p:spPr>
        </p:pic>
        <p:pic>
          <p:nvPicPr>
            <p:cNvPr id="9035" name="image 903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379700" y="6731000"/>
              <a:ext cx="939800" cy="2374900"/>
            </a:xfrm>
            <a:prstGeom prst="rect">
              <a:avLst/>
            </a:prstGeom>
          </p:spPr>
        </p:pic>
        <p:pic>
          <p:nvPicPr>
            <p:cNvPr id="9036" name="image 903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6510000" y="6731000"/>
              <a:ext cx="939800" cy="2374900"/>
            </a:xfrm>
            <a:prstGeom prst="rect">
              <a:avLst/>
            </a:prstGeom>
          </p:spPr>
        </p:pic>
        <p:pic>
          <p:nvPicPr>
            <p:cNvPr id="9037" name="image 903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7653000" y="6731000"/>
              <a:ext cx="939800" cy="2374900"/>
            </a:xfrm>
            <a:prstGeom prst="rect">
              <a:avLst/>
            </a:prstGeom>
          </p:spPr>
        </p:pic>
        <p:pic>
          <p:nvPicPr>
            <p:cNvPr id="9038" name="image 903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9926300" y="6731000"/>
              <a:ext cx="939800" cy="2374900"/>
            </a:xfrm>
            <a:prstGeom prst="rect">
              <a:avLst/>
            </a:prstGeom>
          </p:spPr>
        </p:pic>
        <p:pic>
          <p:nvPicPr>
            <p:cNvPr id="9039" name="image 903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8796000" y="6731000"/>
              <a:ext cx="939800" cy="2374900"/>
            </a:xfrm>
            <a:prstGeom prst="rect">
              <a:avLst/>
            </a:prstGeom>
          </p:spPr>
        </p:pic>
        <p:pic>
          <p:nvPicPr>
            <p:cNvPr id="9040" name="image 904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1069300" y="6731000"/>
              <a:ext cx="939800" cy="2374900"/>
            </a:xfrm>
            <a:prstGeom prst="rect">
              <a:avLst/>
            </a:prstGeom>
          </p:spPr>
        </p:pic>
        <p:pic>
          <p:nvPicPr>
            <p:cNvPr id="9041" name="image 904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4236700" y="9372600"/>
              <a:ext cx="939800" cy="2374900"/>
            </a:xfrm>
            <a:prstGeom prst="rect">
              <a:avLst/>
            </a:prstGeom>
          </p:spPr>
        </p:pic>
        <p:pic>
          <p:nvPicPr>
            <p:cNvPr id="9042" name="image 904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5379700" y="9372600"/>
              <a:ext cx="939800" cy="2374900"/>
            </a:xfrm>
            <a:prstGeom prst="rect">
              <a:avLst/>
            </a:prstGeom>
          </p:spPr>
        </p:pic>
        <p:pic>
          <p:nvPicPr>
            <p:cNvPr id="9043" name="image 904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510000" y="9372600"/>
              <a:ext cx="939800" cy="2374900"/>
            </a:xfrm>
            <a:prstGeom prst="rect">
              <a:avLst/>
            </a:prstGeom>
          </p:spPr>
        </p:pic>
        <p:pic>
          <p:nvPicPr>
            <p:cNvPr id="9044" name="image 904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7653000" y="9372600"/>
              <a:ext cx="939800" cy="2374900"/>
            </a:xfrm>
            <a:prstGeom prst="rect">
              <a:avLst/>
            </a:prstGeom>
          </p:spPr>
        </p:pic>
        <p:pic>
          <p:nvPicPr>
            <p:cNvPr id="9045" name="image 904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926300" y="9372600"/>
              <a:ext cx="939800" cy="2374900"/>
            </a:xfrm>
            <a:prstGeom prst="rect">
              <a:avLst/>
            </a:prstGeom>
          </p:spPr>
        </p:pic>
        <p:pic>
          <p:nvPicPr>
            <p:cNvPr id="9046" name="image 904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796000" y="9372600"/>
              <a:ext cx="939800" cy="2374900"/>
            </a:xfrm>
            <a:prstGeom prst="rect">
              <a:avLst/>
            </a:prstGeom>
          </p:spPr>
        </p:pic>
        <p:pic>
          <p:nvPicPr>
            <p:cNvPr id="9047" name="image 904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1069300" y="9372600"/>
              <a:ext cx="939800" cy="2374900"/>
            </a:xfrm>
            <a:prstGeom prst="rect">
              <a:avLst/>
            </a:prstGeom>
          </p:spPr>
        </p:pic>
      </p:grpSp>
      <p:pic>
        <p:nvPicPr>
          <p:cNvPr id="14010" name="image 14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829042" y="4076869"/>
            <a:ext cx="1186628" cy="1172830"/>
          </a:xfrm>
          <a:prstGeom prst="rect">
            <a:avLst/>
          </a:prstGeom>
        </p:spPr>
      </p:pic>
      <p:grpSp>
        <p:nvGrpSpPr>
          <p:cNvPr id="16017" name="组合 16017"/>
          <p:cNvGrpSpPr/>
          <p:nvPr/>
        </p:nvGrpSpPr>
        <p:grpSpPr>
          <a:xfrm>
            <a:off x="3561080" y="5575300"/>
            <a:ext cx="8001000" cy="2265680"/>
            <a:chOff x="14084300" y="4205671"/>
            <a:chExt cx="8001000" cy="2167386"/>
          </a:xfrm>
        </p:grpSpPr>
        <p:sp>
          <p:nvSpPr>
            <p:cNvPr id="16018" name="Object 16018"/>
            <p:cNvSpPr txBox="1"/>
            <p:nvPr/>
          </p:nvSpPr>
          <p:spPr>
            <a:xfrm>
              <a:off x="14084300" y="4205671"/>
              <a:ext cx="5668645" cy="685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l">
                <a:lnSpc>
                  <a:spcPct val="114000"/>
                </a:lnSpc>
              </a:pPr>
              <a:r>
                <a:rPr lang="zh-CN" sz="4000" b="0" i="0" dirty="0" smtClean="0">
                  <a:solidFill>
                    <a:srgbClr val="56BEB3"/>
                  </a:solidFill>
                  <a:latin typeface="OPPOSans-H" panose="00020600040101010101" charset="-122"/>
                  <a:ea typeface="OPPOSans-H" panose="00020600040101010101" charset="-122"/>
                </a:rPr>
                <a:t> </a:t>
              </a:r>
              <a:r>
                <a:rPr lang="zh-CN" sz="2800" b="0" i="0" dirty="0" smtClean="0">
                  <a:solidFill>
                    <a:schemeClr val="accent5"/>
                  </a:solidFill>
                  <a:latin typeface="OPPOSans-H" panose="00020600040101010101" charset="-122"/>
                  <a:ea typeface="OPPOSans-H" panose="00020600040101010101" charset="-122"/>
                </a:rPr>
                <a:t>01</a:t>
              </a:r>
              <a:r>
                <a:rPr lang="en-US" altLang="zh-CN" sz="2800" b="0" i="0" dirty="0" smtClean="0">
                  <a:solidFill>
                    <a:schemeClr val="accent5"/>
                  </a:solidFill>
                  <a:latin typeface="OPPOSans-H" panose="00020600040101010101" charset="-122"/>
                  <a:ea typeface="OPPOSans-H" panose="00020600040101010101" charset="-122"/>
                </a:rPr>
                <a:t> 数字经济体系架构</a:t>
              </a:r>
              <a:endParaRPr lang="en-US" altLang="zh-CN" sz="2800" b="0" i="0" dirty="0" smtClean="0">
                <a:solidFill>
                  <a:schemeClr val="accent5"/>
                </a:solidFill>
                <a:latin typeface="OPPOSans-H" panose="00020600040101010101" charset="-122"/>
                <a:ea typeface="OPPOSans-H" panose="00020600040101010101" charset="-122"/>
              </a:endParaRPr>
            </a:p>
          </p:txBody>
        </p:sp>
        <p:sp>
          <p:nvSpPr>
            <p:cNvPr id="16020" name="Object 16020"/>
            <p:cNvSpPr txBox="1"/>
            <p:nvPr/>
          </p:nvSpPr>
          <p:spPr>
            <a:xfrm>
              <a:off x="14274800" y="4988676"/>
              <a:ext cx="7810500" cy="13843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l">
                <a:lnSpc>
                  <a:spcPct val="98000"/>
                </a:lnSpc>
              </a:pPr>
              <a:r>
                <a:rPr lang="zh-CN" sz="24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会议首先关注了数字经济的核心，强调了数字化时代的基础设施和体系架构的重要性。强调了推动数字经济产业高质量发展的战略重要性。</a:t>
              </a:r>
              <a:endParaRPr lang="zh-CN" sz="24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2" name="组合 16017"/>
          <p:cNvGrpSpPr/>
          <p:nvPr/>
        </p:nvGrpSpPr>
        <p:grpSpPr>
          <a:xfrm>
            <a:off x="3601720" y="7815580"/>
            <a:ext cx="7980680" cy="1557020"/>
            <a:chOff x="14084300" y="4205671"/>
            <a:chExt cx="7980680" cy="1887245"/>
          </a:xfrm>
        </p:grpSpPr>
        <p:sp>
          <p:nvSpPr>
            <p:cNvPr id="3" name="Object 16018"/>
            <p:cNvSpPr txBox="1"/>
            <p:nvPr/>
          </p:nvSpPr>
          <p:spPr>
            <a:xfrm>
              <a:off x="14084300" y="4205671"/>
              <a:ext cx="5668645" cy="685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l">
                <a:lnSpc>
                  <a:spcPct val="114000"/>
                </a:lnSpc>
              </a:pPr>
              <a:r>
                <a:rPr lang="zh-CN" sz="2800" b="0" i="0" dirty="0" smtClean="0">
                  <a:solidFill>
                    <a:srgbClr val="56BEB3"/>
                  </a:solidFill>
                  <a:latin typeface="OPPOSans-H" panose="00020600040101010101" charset="-122"/>
                  <a:ea typeface="OPPOSans-H" panose="00020600040101010101" charset="-122"/>
                </a:rPr>
                <a:t> </a:t>
              </a:r>
              <a:r>
                <a:rPr lang="zh-CN" sz="2800" b="0" i="0" dirty="0" smtClean="0">
                  <a:solidFill>
                    <a:schemeClr val="accent5"/>
                  </a:solidFill>
                  <a:latin typeface="OPPOSans-H" panose="00020600040101010101" charset="-122"/>
                  <a:ea typeface="OPPOSans-H" panose="00020600040101010101" charset="-122"/>
                </a:rPr>
                <a:t>0</a:t>
              </a:r>
              <a:r>
                <a:rPr lang="en-US" altLang="zh-CN" sz="2800" b="0" i="0" dirty="0" smtClean="0">
                  <a:solidFill>
                    <a:schemeClr val="accent5"/>
                  </a:solidFill>
                  <a:latin typeface="OPPOSans-H" panose="00020600040101010101" charset="-122"/>
                  <a:ea typeface="OPPOSans-H" panose="00020600040101010101" charset="-122"/>
                </a:rPr>
                <a:t>2 大模型时代</a:t>
              </a:r>
              <a:endParaRPr lang="en-US" altLang="zh-CN" sz="2800" b="0" i="0" dirty="0" smtClean="0">
                <a:solidFill>
                  <a:schemeClr val="accent5"/>
                </a:solidFill>
                <a:latin typeface="OPPOSans-H" panose="00020600040101010101" charset="-122"/>
                <a:ea typeface="OPPOSans-H" panose="00020600040101010101" charset="-122"/>
              </a:endParaRPr>
            </a:p>
          </p:txBody>
        </p:sp>
        <p:sp>
          <p:nvSpPr>
            <p:cNvPr id="5" name="Object 16020"/>
            <p:cNvSpPr txBox="1"/>
            <p:nvPr/>
          </p:nvSpPr>
          <p:spPr>
            <a:xfrm>
              <a:off x="14254480" y="4955160"/>
              <a:ext cx="7810500" cy="1137756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l">
                <a:lnSpc>
                  <a:spcPct val="98000"/>
                </a:lnSpc>
              </a:pPr>
              <a:r>
                <a:rPr lang="zh-CN" sz="24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会议探讨了大模型对数字基础设施的新需求。这涵盖了计算能力、数据存储和处理等方面的挑战和机遇。包括了京东在人工智能和机器学习领域的最新进展。</a:t>
              </a:r>
              <a:endParaRPr lang="zh-CN" sz="24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6" name="组合 16017"/>
          <p:cNvGrpSpPr/>
          <p:nvPr/>
        </p:nvGrpSpPr>
        <p:grpSpPr>
          <a:xfrm>
            <a:off x="3731260" y="9965690"/>
            <a:ext cx="7851140" cy="2449195"/>
            <a:chOff x="14234160" y="4205671"/>
            <a:chExt cx="7851140" cy="2057870"/>
          </a:xfrm>
        </p:grpSpPr>
        <p:sp>
          <p:nvSpPr>
            <p:cNvPr id="7" name="Object 16018"/>
            <p:cNvSpPr txBox="1"/>
            <p:nvPr/>
          </p:nvSpPr>
          <p:spPr>
            <a:xfrm>
              <a:off x="14234160" y="4205671"/>
              <a:ext cx="5668645" cy="685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l">
                <a:lnSpc>
                  <a:spcPct val="114000"/>
                </a:lnSpc>
              </a:pPr>
              <a:r>
                <a:rPr lang="zh-CN" sz="2800" b="0" i="0" dirty="0" smtClean="0">
                  <a:solidFill>
                    <a:schemeClr val="accent5"/>
                  </a:solidFill>
                  <a:latin typeface="OPPOSans-H" panose="00020600040101010101" charset="-122"/>
                  <a:ea typeface="OPPOSans-H" panose="00020600040101010101" charset="-122"/>
                </a:rPr>
                <a:t>0</a:t>
              </a:r>
              <a:r>
                <a:rPr lang="en-US" altLang="zh-CN" sz="2800" b="0" i="0" dirty="0" smtClean="0">
                  <a:solidFill>
                    <a:schemeClr val="accent5"/>
                  </a:solidFill>
                  <a:latin typeface="OPPOSans-H" panose="00020600040101010101" charset="-122"/>
                  <a:ea typeface="OPPOSans-H" panose="00020600040101010101" charset="-122"/>
                </a:rPr>
                <a:t>3  3</a:t>
              </a:r>
              <a:r>
                <a:rPr lang="en-US" altLang="zh-CN" sz="2800" b="0" i="0" dirty="0" smtClean="0">
                  <a:solidFill>
                    <a:schemeClr val="accent5"/>
                  </a:solidFill>
                  <a:latin typeface="OPPOSans-H" panose="00020600040101010101" charset="-122"/>
                  <a:ea typeface="OPPOSans-H" panose="00020600040101010101" charset="-122"/>
                </a:rPr>
                <a:t>C数码营销</a:t>
              </a:r>
              <a:endParaRPr lang="en-US" altLang="zh-CN" sz="2800" b="0" i="0" dirty="0" smtClean="0">
                <a:solidFill>
                  <a:schemeClr val="accent5"/>
                </a:solidFill>
                <a:latin typeface="OPPOSans-H" panose="00020600040101010101" charset="-122"/>
                <a:ea typeface="OPPOSans-H" panose="00020600040101010101" charset="-122"/>
              </a:endParaRPr>
            </a:p>
          </p:txBody>
        </p:sp>
        <p:sp>
          <p:nvSpPr>
            <p:cNvPr id="9" name="Object 16020"/>
            <p:cNvSpPr txBox="1"/>
            <p:nvPr/>
          </p:nvSpPr>
          <p:spPr>
            <a:xfrm>
              <a:off x="14274800" y="4891272"/>
              <a:ext cx="7810500" cy="1372269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p>
              <a:pPr algn="l">
                <a:lnSpc>
                  <a:spcPct val="98000"/>
                </a:lnSpc>
              </a:pPr>
              <a:r>
                <a:rPr lang="zh-CN" sz="24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会议探讨了人工智能、云计算和大数据如何推动3C数码营销的变革。这可能包括了个性化营销、客户体验和市场营销策略的创新。介绍了虚拟主播如何助力高效营销。这包括虚拟主播在媒体传播和品牌推广中的应用案例。</a:t>
              </a:r>
              <a:endParaRPr lang="zh-CN" sz="24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Object 1005"/>
          <p:cNvSpPr txBox="1"/>
          <p:nvPr/>
        </p:nvSpPr>
        <p:spPr>
          <a:xfrm>
            <a:off x="2133600" y="1092200"/>
            <a:ext cx="94615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000" b="0" i="0" spc="960" dirty="0" smtClean="0">
                <a:solidFill>
                  <a:srgbClr val="000000"/>
                </a:solidFill>
                <a:latin typeface="OPPOSans-B" panose="00020600040101010101" charset="-122"/>
                <a:ea typeface="OPPOSans-B" panose="00020600040101010101" charset="-122"/>
              </a:rPr>
              <a:t>会议现场</a:t>
            </a:r>
            <a:endParaRPr lang="zh-CN" sz="6000" b="0" i="0" spc="960" dirty="0" smtClean="0">
              <a:solidFill>
                <a:srgbClr val="000000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006" name="Object 1006"/>
          <p:cNvSpPr txBox="1"/>
          <p:nvPr/>
        </p:nvSpPr>
        <p:spPr>
          <a:xfrm>
            <a:off x="2133600" y="2136775"/>
            <a:ext cx="103505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30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Conference site</a:t>
            </a:r>
            <a:endParaRPr lang="zh-CN" sz="3000" b="0" i="0" spc="30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5011" name="image 5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6172200"/>
            <a:ext cx="965200" cy="756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95" y="3368675"/>
            <a:ext cx="9719310" cy="7289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440" y="3368675"/>
            <a:ext cx="5726430" cy="76384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Object 1301"/>
          <p:cNvSpPr txBox="1"/>
          <p:nvPr/>
        </p:nvSpPr>
        <p:spPr>
          <a:xfrm>
            <a:off x="1803400" y="3104366"/>
            <a:ext cx="10871200" cy="685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000" b="1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举办</a:t>
            </a:r>
            <a:r>
              <a:rPr lang="zh-CN" sz="4000" b="1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单位：西安市人工智能产业发展联盟</a:t>
            </a:r>
            <a:endParaRPr lang="zh-CN" sz="4000" b="1" i="0" dirty="0" smtClean="0">
              <a:solidFill>
                <a:srgbClr val="5484FF"/>
              </a:solidFill>
              <a:latin typeface="OPPOSans-H" panose="00020600040101010101" charset="-122"/>
              <a:ea typeface="OPPOSans-H" panose="00020600040101010101" charset="-122"/>
            </a:endParaRPr>
          </a:p>
        </p:txBody>
      </p:sp>
      <p:sp>
        <p:nvSpPr>
          <p:cNvPr id="1302" name="Object 1302"/>
          <p:cNvSpPr txBox="1"/>
          <p:nvPr/>
        </p:nvSpPr>
        <p:spPr>
          <a:xfrm>
            <a:off x="1803400" y="1260931"/>
            <a:ext cx="167132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6000" b="1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走进隆基绿能科技股份有限公司</a:t>
            </a:r>
            <a:endParaRPr lang="zh-CN" altLang="en-US" sz="6000" b="1"/>
          </a:p>
        </p:txBody>
      </p:sp>
      <p:pic>
        <p:nvPicPr>
          <p:cNvPr id="1304" name="image 13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348700" y="1536700"/>
            <a:ext cx="279400" cy="279400"/>
          </a:xfrm>
          <a:prstGeom prst="rect">
            <a:avLst/>
          </a:prstGeom>
        </p:spPr>
      </p:pic>
      <p:pic>
        <p:nvPicPr>
          <p:cNvPr id="1305" name="image 13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958300" y="1536700"/>
            <a:ext cx="279400" cy="279400"/>
          </a:xfrm>
          <a:prstGeom prst="rect">
            <a:avLst/>
          </a:prstGeom>
        </p:spPr>
      </p:pic>
      <p:pic>
        <p:nvPicPr>
          <p:cNvPr id="1306" name="image 13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567900" y="1536700"/>
            <a:ext cx="279400" cy="279400"/>
          </a:xfrm>
          <a:prstGeom prst="rect">
            <a:avLst/>
          </a:prstGeom>
        </p:spPr>
      </p:pic>
      <p:grpSp>
        <p:nvGrpSpPr>
          <p:cNvPr id="1307" name="组合 1307"/>
          <p:cNvGrpSpPr/>
          <p:nvPr>
            <p:custDataLst>
              <p:tags r:id="rId4"/>
            </p:custDataLst>
          </p:nvPr>
        </p:nvGrpSpPr>
        <p:grpSpPr>
          <a:xfrm>
            <a:off x="16090900" y="4762500"/>
            <a:ext cx="6477000" cy="5130800"/>
            <a:chOff x="16090900" y="4762500"/>
            <a:chExt cx="6477000" cy="5130800"/>
          </a:xfrm>
        </p:grpSpPr>
        <p:sp>
          <p:nvSpPr>
            <p:cNvPr id="1309" name="Object 1309"/>
            <p:cNvSpPr txBox="1"/>
            <p:nvPr>
              <p:custDataLst>
                <p:tags r:id="rId5"/>
              </p:custDataLst>
            </p:nvPr>
          </p:nvSpPr>
          <p:spPr>
            <a:xfrm>
              <a:off x="17310100" y="6711315"/>
              <a:ext cx="5257800" cy="284797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5000"/>
                </a:lnSpc>
              </a:pPr>
              <a:r>
                <a:rPr lang="zh-CN" sz="35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了解AI与光伏行业的结合应用，AI可用于监控和管理光伏系统的性能。</a:t>
              </a:r>
              <a:endParaRPr lang="zh-CN" sz="35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pic>
          <p:nvPicPr>
            <p:cNvPr id="13010" name="image 130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6090900" y="4762500"/>
              <a:ext cx="1689100" cy="5130800"/>
            </a:xfrm>
            <a:prstGeom prst="rect">
              <a:avLst/>
            </a:prstGeom>
          </p:spPr>
        </p:pic>
        <p:pic>
          <p:nvPicPr>
            <p:cNvPr id="13011" name="image 130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>
              <a:off x="16192500" y="4864100"/>
              <a:ext cx="1485900" cy="1485900"/>
            </a:xfrm>
            <a:prstGeom prst="rect">
              <a:avLst/>
            </a:prstGeom>
          </p:spPr>
        </p:pic>
        <p:sp>
          <p:nvSpPr>
            <p:cNvPr id="13012" name="Object 13012"/>
            <p:cNvSpPr txBox="1"/>
            <p:nvPr>
              <p:custDataLst>
                <p:tags r:id="rId10"/>
              </p:custDataLst>
            </p:nvPr>
          </p:nvSpPr>
          <p:spPr>
            <a:xfrm>
              <a:off x="16319500" y="5032226"/>
              <a:ext cx="1917700" cy="1041399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6000" b="0" i="0" dirty="0" smtClean="0">
                  <a:solidFill>
                    <a:srgbClr val="FFFFFF"/>
                  </a:solidFill>
                  <a:latin typeface="OPPOSans-H" panose="00020600040101010101" charset="-122"/>
                  <a:ea typeface="OPPOSans-H" panose="00020600040101010101" charset="-122"/>
                </a:rPr>
                <a:t>03</a:t>
              </a:r>
              <a:endParaRPr lang="zh-CN" altLang="en-US"/>
            </a:p>
          </p:txBody>
        </p:sp>
      </p:grpSp>
      <p:grpSp>
        <p:nvGrpSpPr>
          <p:cNvPr id="13013" name="组合 13013"/>
          <p:cNvGrpSpPr/>
          <p:nvPr>
            <p:custDataLst>
              <p:tags r:id="rId11"/>
            </p:custDataLst>
          </p:nvPr>
        </p:nvGrpSpPr>
        <p:grpSpPr>
          <a:xfrm>
            <a:off x="9093200" y="4762500"/>
            <a:ext cx="6680200" cy="5130800"/>
            <a:chOff x="9093200" y="4762500"/>
            <a:chExt cx="6680200" cy="5130800"/>
          </a:xfrm>
        </p:grpSpPr>
        <p:sp>
          <p:nvSpPr>
            <p:cNvPr id="13015" name="Object 13015"/>
            <p:cNvSpPr txBox="1"/>
            <p:nvPr>
              <p:custDataLst>
                <p:tags r:id="rId12"/>
              </p:custDataLst>
            </p:nvPr>
          </p:nvSpPr>
          <p:spPr>
            <a:xfrm>
              <a:off x="10515600" y="6711315"/>
              <a:ext cx="5257800" cy="167449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5000"/>
                </a:lnSpc>
              </a:pPr>
              <a:r>
                <a:rPr lang="zh-CN" sz="35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详细了解隆基股份的发展史，纵览光伏行业变革的历史缩影</a:t>
              </a:r>
              <a:endParaRPr lang="zh-CN" sz="35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pic>
          <p:nvPicPr>
            <p:cNvPr id="13016" name="image 1301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>
            <a:xfrm>
              <a:off x="9093200" y="4762500"/>
              <a:ext cx="1689100" cy="5130800"/>
            </a:xfrm>
            <a:prstGeom prst="rect">
              <a:avLst/>
            </a:prstGeom>
          </p:spPr>
        </p:pic>
        <p:pic>
          <p:nvPicPr>
            <p:cNvPr id="13017" name="image 1301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>
              <a:off x="9194800" y="4864100"/>
              <a:ext cx="1485900" cy="1485900"/>
            </a:xfrm>
            <a:prstGeom prst="rect">
              <a:avLst/>
            </a:prstGeom>
          </p:spPr>
        </p:pic>
        <p:sp>
          <p:nvSpPr>
            <p:cNvPr id="13018" name="Object 13018"/>
            <p:cNvSpPr txBox="1"/>
            <p:nvPr>
              <p:custDataLst>
                <p:tags r:id="rId16"/>
              </p:custDataLst>
            </p:nvPr>
          </p:nvSpPr>
          <p:spPr>
            <a:xfrm>
              <a:off x="9296400" y="5019526"/>
              <a:ext cx="1917700" cy="1041399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6000" b="0" i="0" dirty="0" smtClean="0">
                  <a:solidFill>
                    <a:srgbClr val="FFFFFF"/>
                  </a:solidFill>
                  <a:latin typeface="OPPOSans-H" panose="00020600040101010101" charset="-122"/>
                  <a:ea typeface="OPPOSans-H" panose="00020600040101010101" charset="-122"/>
                </a:rPr>
                <a:t>02</a:t>
              </a:r>
              <a:endParaRPr lang="zh-CN" altLang="en-US"/>
            </a:p>
          </p:txBody>
        </p:sp>
      </p:grpSp>
      <p:grpSp>
        <p:nvGrpSpPr>
          <p:cNvPr id="13019" name="组合 13019"/>
          <p:cNvGrpSpPr/>
          <p:nvPr>
            <p:custDataLst>
              <p:tags r:id="rId17"/>
            </p:custDataLst>
          </p:nvPr>
        </p:nvGrpSpPr>
        <p:grpSpPr>
          <a:xfrm>
            <a:off x="2108200" y="4762500"/>
            <a:ext cx="6469380" cy="5130800"/>
            <a:chOff x="2108200" y="4762500"/>
            <a:chExt cx="6469380" cy="5130800"/>
          </a:xfrm>
        </p:grpSpPr>
        <p:sp>
          <p:nvSpPr>
            <p:cNvPr id="13021" name="Object 13021"/>
            <p:cNvSpPr txBox="1"/>
            <p:nvPr>
              <p:custDataLst>
                <p:tags r:id="rId18"/>
              </p:custDataLst>
            </p:nvPr>
          </p:nvSpPr>
          <p:spPr>
            <a:xfrm>
              <a:off x="3319780" y="6711315"/>
              <a:ext cx="5257800" cy="167449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5000"/>
                </a:lnSpc>
              </a:pPr>
              <a:r>
                <a:rPr lang="zh-CN" sz="35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参观隆基绿能智慧展览馆，BIPV体验馆，零距离触及能源的过去，现在和未来</a:t>
              </a:r>
              <a:endParaRPr lang="zh-CN" sz="35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pic>
          <p:nvPicPr>
            <p:cNvPr id="13022" name="image 1302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rcRect/>
            <a:stretch>
              <a:fillRect/>
            </a:stretch>
          </p:blipFill>
          <p:spPr>
            <a:xfrm>
              <a:off x="2108200" y="4762500"/>
              <a:ext cx="1689100" cy="5130800"/>
            </a:xfrm>
            <a:prstGeom prst="rect">
              <a:avLst/>
            </a:prstGeom>
          </p:spPr>
        </p:pic>
        <p:pic>
          <p:nvPicPr>
            <p:cNvPr id="13023" name="image 13023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>
            <a:xfrm>
              <a:off x="2209800" y="4864100"/>
              <a:ext cx="1485900" cy="1485900"/>
            </a:xfrm>
            <a:prstGeom prst="rect">
              <a:avLst/>
            </a:prstGeom>
          </p:spPr>
        </p:pic>
        <p:sp>
          <p:nvSpPr>
            <p:cNvPr id="13024" name="Object 13024"/>
            <p:cNvSpPr txBox="1"/>
            <p:nvPr>
              <p:custDataLst>
                <p:tags r:id="rId23"/>
              </p:custDataLst>
            </p:nvPr>
          </p:nvSpPr>
          <p:spPr>
            <a:xfrm>
              <a:off x="2425700" y="5019526"/>
              <a:ext cx="1917700" cy="1041399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6000" b="0" i="0" dirty="0" smtClean="0">
                  <a:solidFill>
                    <a:srgbClr val="FFFFFF"/>
                  </a:solidFill>
                  <a:latin typeface="OPPOSans-H" panose="00020600040101010101" charset="-122"/>
                  <a:ea typeface="OPPOSans-H" panose="00020600040101010101" charset="-122"/>
                </a:rPr>
                <a:t>01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Object 1005"/>
          <p:cNvSpPr txBox="1"/>
          <p:nvPr/>
        </p:nvSpPr>
        <p:spPr>
          <a:xfrm>
            <a:off x="2133600" y="1092200"/>
            <a:ext cx="94615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000" b="0" i="0" spc="960" dirty="0" smtClean="0">
                <a:solidFill>
                  <a:srgbClr val="000000"/>
                </a:solidFill>
                <a:latin typeface="OPPOSans-B" panose="00020600040101010101" charset="-122"/>
                <a:ea typeface="OPPOSans-B" panose="00020600040101010101" charset="-122"/>
              </a:rPr>
              <a:t>会议现场</a:t>
            </a:r>
            <a:endParaRPr lang="zh-CN" sz="6000" b="0" i="0" spc="960" dirty="0" smtClean="0">
              <a:solidFill>
                <a:srgbClr val="000000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006" name="Object 1006"/>
          <p:cNvSpPr txBox="1"/>
          <p:nvPr/>
        </p:nvSpPr>
        <p:spPr>
          <a:xfrm>
            <a:off x="2133600" y="2072640"/>
            <a:ext cx="103505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30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Conference site</a:t>
            </a:r>
            <a:endParaRPr lang="zh-CN" sz="3000" b="0" i="0" spc="30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5011" name="image 5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6172200"/>
            <a:ext cx="965200" cy="756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3767455"/>
            <a:ext cx="10208260" cy="6804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810" y="3945255"/>
            <a:ext cx="8835390" cy="6626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Object 1801"/>
          <p:cNvSpPr txBox="1"/>
          <p:nvPr/>
        </p:nvSpPr>
        <p:spPr>
          <a:xfrm>
            <a:off x="1778000" y="3004820"/>
            <a:ext cx="10414635" cy="685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000" b="1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  <a:sym typeface="+mn-ea"/>
              </a:rPr>
              <a:t>举办单位：西安市人工智能产业发展联盟</a:t>
            </a:r>
            <a:endParaRPr lang="zh-CN" altLang="en-US" sz="4000"/>
          </a:p>
        </p:txBody>
      </p:sp>
      <p:sp>
        <p:nvSpPr>
          <p:cNvPr id="1802" name="Object 1802"/>
          <p:cNvSpPr txBox="1"/>
          <p:nvPr/>
        </p:nvSpPr>
        <p:spPr>
          <a:xfrm>
            <a:off x="1778000" y="1356360"/>
            <a:ext cx="1423543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7000" b="1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走进西安四叶草信息技术有限公司</a:t>
            </a:r>
            <a:endParaRPr lang="zh-CN" sz="7000" b="1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1804" name="image 18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348700" y="1562100"/>
            <a:ext cx="279400" cy="279400"/>
          </a:xfrm>
          <a:prstGeom prst="rect">
            <a:avLst/>
          </a:prstGeom>
        </p:spPr>
      </p:pic>
      <p:pic>
        <p:nvPicPr>
          <p:cNvPr id="1805" name="image 18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958300" y="1562100"/>
            <a:ext cx="279400" cy="279400"/>
          </a:xfrm>
          <a:prstGeom prst="rect">
            <a:avLst/>
          </a:prstGeom>
        </p:spPr>
      </p:pic>
      <p:pic>
        <p:nvPicPr>
          <p:cNvPr id="1806" name="image 18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567900" y="1562100"/>
            <a:ext cx="279400" cy="279400"/>
          </a:xfrm>
          <a:prstGeom prst="rect">
            <a:avLst/>
          </a:prstGeom>
        </p:spPr>
      </p:pic>
      <p:grpSp>
        <p:nvGrpSpPr>
          <p:cNvPr id="1807" name="组合 1807"/>
          <p:cNvGrpSpPr/>
          <p:nvPr>
            <p:custDataLst>
              <p:tags r:id="rId4"/>
            </p:custDataLst>
          </p:nvPr>
        </p:nvGrpSpPr>
        <p:grpSpPr>
          <a:xfrm>
            <a:off x="1866900" y="4495800"/>
            <a:ext cx="6502400" cy="5922280"/>
            <a:chOff x="1866900" y="4495800"/>
            <a:chExt cx="6502400" cy="5922280"/>
          </a:xfrm>
        </p:grpSpPr>
        <p:pic>
          <p:nvPicPr>
            <p:cNvPr id="1808" name="image 18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866900" y="4902200"/>
              <a:ext cx="6502400" cy="4305300"/>
            </a:xfrm>
            <a:prstGeom prst="rect">
              <a:avLst/>
            </a:prstGeom>
          </p:spPr>
        </p:pic>
        <p:pic>
          <p:nvPicPr>
            <p:cNvPr id="1809" name="image 180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2489200" y="4495800"/>
              <a:ext cx="876300" cy="876300"/>
            </a:xfrm>
            <a:prstGeom prst="rect">
              <a:avLst/>
            </a:prstGeom>
          </p:spPr>
        </p:pic>
        <p:pic>
          <p:nvPicPr>
            <p:cNvPr id="18010" name="image 180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2641600" y="4699000"/>
              <a:ext cx="571500" cy="495300"/>
            </a:xfrm>
            <a:prstGeom prst="rect">
              <a:avLst/>
            </a:prstGeom>
          </p:spPr>
        </p:pic>
        <p:sp>
          <p:nvSpPr>
            <p:cNvPr id="18012" name="Object 18012"/>
            <p:cNvSpPr txBox="1"/>
            <p:nvPr>
              <p:custDataLst>
                <p:tags r:id="rId11"/>
              </p:custDataLst>
            </p:nvPr>
          </p:nvSpPr>
          <p:spPr>
            <a:xfrm>
              <a:off x="2184400" y="5674995"/>
              <a:ext cx="5740400" cy="1752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000000"/>
                  </a:solidFill>
                  <a:latin typeface="OPPOSans-R" panose="00020600040101010101" charset="-122"/>
                  <a:ea typeface="OPPOSans-R" panose="00020600040101010101" charset="-122"/>
                </a:rPr>
                <a:t>了解西安四叶草信息技术有限公司在网络安全领域的发展，并近距离体验网络安全相关产品</a:t>
              </a:r>
              <a:endParaRPr lang="zh-CN" sz="3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sp>
          <p:nvSpPr>
            <p:cNvPr id="18013" name="Object 18013"/>
            <p:cNvSpPr txBox="1"/>
            <p:nvPr>
              <p:custDataLst>
                <p:tags r:id="rId12"/>
              </p:custDataLst>
            </p:nvPr>
          </p:nvSpPr>
          <p:spPr>
            <a:xfrm>
              <a:off x="2298700" y="9021080"/>
              <a:ext cx="2463800" cy="1397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8000" b="1" i="0" dirty="0" smtClean="0">
                  <a:solidFill>
                    <a:srgbClr val="5484FF"/>
                  </a:solidFill>
                  <a:latin typeface="OPPOSans-M" panose="00020600040101010101" charset="-122"/>
                  <a:ea typeface="OPPOSans-M" panose="00020600040101010101" charset="-122"/>
                </a:rPr>
                <a:t>01</a:t>
              </a:r>
              <a:endParaRPr lang="zh-CN" altLang="en-US"/>
            </a:p>
          </p:txBody>
        </p:sp>
      </p:grpSp>
      <p:grpSp>
        <p:nvGrpSpPr>
          <p:cNvPr id="18014" name="组合 18014"/>
          <p:cNvGrpSpPr/>
          <p:nvPr>
            <p:custDataLst>
              <p:tags r:id="rId13"/>
            </p:custDataLst>
          </p:nvPr>
        </p:nvGrpSpPr>
        <p:grpSpPr>
          <a:xfrm>
            <a:off x="8940800" y="4495800"/>
            <a:ext cx="6502400" cy="5922148"/>
            <a:chOff x="8940800" y="4495800"/>
            <a:chExt cx="6502400" cy="5922148"/>
          </a:xfrm>
        </p:grpSpPr>
        <p:pic>
          <p:nvPicPr>
            <p:cNvPr id="18015" name="image 1801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8940800" y="4902200"/>
              <a:ext cx="6502400" cy="4292600"/>
            </a:xfrm>
            <a:prstGeom prst="rect">
              <a:avLst/>
            </a:prstGeom>
          </p:spPr>
        </p:pic>
        <p:pic>
          <p:nvPicPr>
            <p:cNvPr id="18016" name="image 1801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/>
            <a:stretch>
              <a:fillRect/>
            </a:stretch>
          </p:blipFill>
          <p:spPr>
            <a:xfrm>
              <a:off x="9563100" y="4495800"/>
              <a:ext cx="876300" cy="876300"/>
            </a:xfrm>
            <a:prstGeom prst="rect">
              <a:avLst/>
            </a:prstGeom>
          </p:spPr>
        </p:pic>
        <p:pic>
          <p:nvPicPr>
            <p:cNvPr id="18017" name="image 1801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rcRect/>
            <a:stretch>
              <a:fillRect/>
            </a:stretch>
          </p:blipFill>
          <p:spPr>
            <a:xfrm>
              <a:off x="9715500" y="4686300"/>
              <a:ext cx="571500" cy="508000"/>
            </a:xfrm>
            <a:prstGeom prst="rect">
              <a:avLst/>
            </a:prstGeom>
          </p:spPr>
        </p:pic>
        <p:sp>
          <p:nvSpPr>
            <p:cNvPr id="18019" name="Object 18019"/>
            <p:cNvSpPr txBox="1"/>
            <p:nvPr>
              <p:custDataLst>
                <p:tags r:id="rId20"/>
              </p:custDataLst>
            </p:nvPr>
          </p:nvSpPr>
          <p:spPr>
            <a:xfrm>
              <a:off x="9328150" y="5674995"/>
              <a:ext cx="5740400" cy="192976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000000"/>
                  </a:solidFill>
                  <a:latin typeface="OPPOSans-R" panose="00020600040101010101" charset="-122"/>
                  <a:ea typeface="OPPOSans-R" panose="00020600040101010101" charset="-122"/>
                </a:rPr>
                <a:t>网络信息安全的科普，从新冠病毒与网络安全，安全事件案例介绍，信息安全意识的三大方面进行介绍。</a:t>
              </a:r>
              <a:endParaRPr lang="zh-CN" sz="3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sp>
          <p:nvSpPr>
            <p:cNvPr id="18020" name="Object 18020"/>
            <p:cNvSpPr txBox="1"/>
            <p:nvPr>
              <p:custDataLst>
                <p:tags r:id="rId21"/>
              </p:custDataLst>
            </p:nvPr>
          </p:nvSpPr>
          <p:spPr>
            <a:xfrm>
              <a:off x="9372600" y="9020948"/>
              <a:ext cx="2463800" cy="1397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8000" b="1" i="0" dirty="0" smtClean="0">
                  <a:solidFill>
                    <a:srgbClr val="56BEB3"/>
                  </a:solidFill>
                  <a:latin typeface="OPPOSans-M" panose="00020600040101010101" charset="-122"/>
                  <a:ea typeface="OPPOSans-M" panose="00020600040101010101" charset="-122"/>
                </a:rPr>
                <a:t>02</a:t>
              </a:r>
              <a:endParaRPr lang="zh-CN" altLang="en-US"/>
            </a:p>
          </p:txBody>
        </p:sp>
      </p:grpSp>
      <p:grpSp>
        <p:nvGrpSpPr>
          <p:cNvPr id="18021" name="组合 18021"/>
          <p:cNvGrpSpPr/>
          <p:nvPr>
            <p:custDataLst>
              <p:tags r:id="rId22"/>
            </p:custDataLst>
          </p:nvPr>
        </p:nvGrpSpPr>
        <p:grpSpPr>
          <a:xfrm>
            <a:off x="16027400" y="4495800"/>
            <a:ext cx="6502400" cy="5922148"/>
            <a:chOff x="16027400" y="4495800"/>
            <a:chExt cx="6502400" cy="5922148"/>
          </a:xfrm>
        </p:grpSpPr>
        <p:pic>
          <p:nvPicPr>
            <p:cNvPr id="18022" name="image 18022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16027400" y="4902200"/>
              <a:ext cx="6502400" cy="4292600"/>
            </a:xfrm>
            <a:prstGeom prst="rect">
              <a:avLst/>
            </a:prstGeom>
          </p:spPr>
        </p:pic>
        <p:pic>
          <p:nvPicPr>
            <p:cNvPr id="18023" name="image 18023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>
            <a:xfrm>
              <a:off x="16649700" y="4495800"/>
              <a:ext cx="876300" cy="876300"/>
            </a:xfrm>
            <a:prstGeom prst="rect">
              <a:avLst/>
            </a:prstGeom>
          </p:spPr>
        </p:pic>
        <p:pic>
          <p:nvPicPr>
            <p:cNvPr id="18024" name="image 18024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/>
            <a:srcRect/>
            <a:stretch>
              <a:fillRect/>
            </a:stretch>
          </p:blipFill>
          <p:spPr>
            <a:xfrm>
              <a:off x="16802100" y="4686300"/>
              <a:ext cx="571500" cy="508000"/>
            </a:xfrm>
            <a:prstGeom prst="rect">
              <a:avLst/>
            </a:prstGeom>
          </p:spPr>
        </p:pic>
        <p:sp>
          <p:nvSpPr>
            <p:cNvPr id="18026" name="Object 18026"/>
            <p:cNvSpPr txBox="1"/>
            <p:nvPr>
              <p:custDataLst>
                <p:tags r:id="rId28"/>
              </p:custDataLst>
            </p:nvPr>
          </p:nvSpPr>
          <p:spPr>
            <a:xfrm>
              <a:off x="16459200" y="5674740"/>
              <a:ext cx="5740400" cy="876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000000"/>
                  </a:solidFill>
                  <a:latin typeface="OPPOSans-R" panose="00020600040101010101" charset="-122"/>
                  <a:ea typeface="OPPOSans-R" panose="00020600040101010101" charset="-122"/>
                </a:rPr>
                <a:t>会上讨论网络安全的重要性，网络安全人才现状，以及未来发展前景。</a:t>
              </a:r>
              <a:endParaRPr lang="zh-CN" sz="3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sp>
          <p:nvSpPr>
            <p:cNvPr id="18027" name="Object 18027"/>
            <p:cNvSpPr txBox="1"/>
            <p:nvPr>
              <p:custDataLst>
                <p:tags r:id="rId29"/>
              </p:custDataLst>
            </p:nvPr>
          </p:nvSpPr>
          <p:spPr>
            <a:xfrm>
              <a:off x="16459200" y="9020948"/>
              <a:ext cx="2463800" cy="1397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8000" b="1" i="0" dirty="0" smtClean="0">
                  <a:solidFill>
                    <a:srgbClr val="B5B5B6"/>
                  </a:solidFill>
                  <a:latin typeface="OPPOSans-M" panose="00020600040101010101" charset="-122"/>
                  <a:ea typeface="OPPOSans-M" panose="00020600040101010101" charset="-122"/>
                </a:rPr>
                <a:t>03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Object 1005"/>
          <p:cNvSpPr txBox="1"/>
          <p:nvPr/>
        </p:nvSpPr>
        <p:spPr>
          <a:xfrm>
            <a:off x="2133600" y="1092200"/>
            <a:ext cx="94615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000" b="0" i="0" spc="960" dirty="0" smtClean="0">
                <a:solidFill>
                  <a:srgbClr val="000000"/>
                </a:solidFill>
                <a:latin typeface="OPPOSans-B" panose="00020600040101010101" charset="-122"/>
                <a:ea typeface="OPPOSans-B" panose="00020600040101010101" charset="-122"/>
              </a:rPr>
              <a:t>会议现场</a:t>
            </a:r>
            <a:endParaRPr lang="zh-CN" sz="6000" b="0" i="0" spc="960" dirty="0" smtClean="0">
              <a:solidFill>
                <a:srgbClr val="000000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006" name="Object 1006"/>
          <p:cNvSpPr txBox="1"/>
          <p:nvPr/>
        </p:nvSpPr>
        <p:spPr>
          <a:xfrm>
            <a:off x="2133600" y="2072640"/>
            <a:ext cx="103505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30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Conference site</a:t>
            </a:r>
            <a:endParaRPr lang="zh-CN" sz="3000" b="0" i="0" spc="30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5011" name="image 5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6172200"/>
            <a:ext cx="965200" cy="7569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144010"/>
            <a:ext cx="8508365" cy="63811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100" y="4235450"/>
            <a:ext cx="11179810" cy="6289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image 12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097000" y="2159000"/>
            <a:ext cx="9220200" cy="8928100"/>
          </a:xfrm>
          <a:prstGeom prst="rect">
            <a:avLst/>
          </a:prstGeom>
        </p:spPr>
      </p:pic>
      <p:sp>
        <p:nvSpPr>
          <p:cNvPr id="1202" name="Object 1202"/>
          <p:cNvSpPr txBox="1"/>
          <p:nvPr/>
        </p:nvSpPr>
        <p:spPr>
          <a:xfrm>
            <a:off x="1917700" y="2685901"/>
            <a:ext cx="10744200" cy="698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举办单位：西安市</a:t>
            </a:r>
            <a:r>
              <a:rPr lang="zh-CN" sz="4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科技局</a:t>
            </a:r>
            <a:endParaRPr lang="zh-CN" sz="4000" b="0" i="0" dirty="0" smtClean="0">
              <a:solidFill>
                <a:srgbClr val="5484FF"/>
              </a:solidFill>
              <a:latin typeface="OPPOSans-H" panose="00020600040101010101" charset="-122"/>
              <a:ea typeface="OPPOSans-H" panose="00020600040101010101" charset="-122"/>
            </a:endParaRPr>
          </a:p>
        </p:txBody>
      </p:sp>
      <p:sp>
        <p:nvSpPr>
          <p:cNvPr id="1203" name="Object 1203"/>
          <p:cNvSpPr txBox="1"/>
          <p:nvPr/>
        </p:nvSpPr>
        <p:spPr>
          <a:xfrm>
            <a:off x="1803400" y="1126692"/>
            <a:ext cx="12445999" cy="1041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6000" b="1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中国（西安）人工智能高峰论坛</a:t>
            </a:r>
            <a:endParaRPr lang="zh-CN" sz="6000" b="1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grpSp>
        <p:nvGrpSpPr>
          <p:cNvPr id="1205" name="组合 1205"/>
          <p:cNvGrpSpPr/>
          <p:nvPr>
            <p:custDataLst>
              <p:tags r:id="rId2"/>
            </p:custDataLst>
          </p:nvPr>
        </p:nvGrpSpPr>
        <p:grpSpPr>
          <a:xfrm>
            <a:off x="1917700" y="3966903"/>
            <a:ext cx="12040235" cy="1690370"/>
            <a:chOff x="1917700" y="3966903"/>
            <a:chExt cx="12040235" cy="1690370"/>
          </a:xfrm>
        </p:grpSpPr>
        <p:sp>
          <p:nvSpPr>
            <p:cNvPr id="1206" name="Object 1206"/>
            <p:cNvSpPr txBox="1"/>
            <p:nvPr>
              <p:custDataLst>
                <p:tags r:id="rId3"/>
              </p:custDataLst>
            </p:nvPr>
          </p:nvSpPr>
          <p:spPr>
            <a:xfrm>
              <a:off x="2476500" y="3966903"/>
              <a:ext cx="4927600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数字经济的重要性</a:t>
              </a:r>
              <a:endParaRPr lang="zh-CN" sz="4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endParaRPr>
            </a:p>
          </p:txBody>
        </p:sp>
        <p:sp>
          <p:nvSpPr>
            <p:cNvPr id="1207" name="Object 1207"/>
            <p:cNvSpPr txBox="1"/>
            <p:nvPr>
              <p:custDataLst>
                <p:tags r:id="rId4"/>
              </p:custDataLst>
            </p:nvPr>
          </p:nvSpPr>
          <p:spPr>
            <a:xfrm>
              <a:off x="2476500" y="4664133"/>
              <a:ext cx="11481435" cy="99314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数字经济被视为推动未来发展的引擎，通过数字化技术的广泛应用，能够为经济注入新的活力和动力</a:t>
              </a:r>
              <a:endParaRPr lang="zh-CN" altLang="en-US"/>
            </a:p>
          </p:txBody>
        </p:sp>
        <p:pic>
          <p:nvPicPr>
            <p:cNvPr id="1208" name="image 120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917700" y="4152900"/>
              <a:ext cx="152400" cy="1079500"/>
            </a:xfrm>
            <a:prstGeom prst="rect">
              <a:avLst/>
            </a:prstGeom>
          </p:spPr>
        </p:pic>
      </p:grpSp>
      <p:grpSp>
        <p:nvGrpSpPr>
          <p:cNvPr id="1209" name="组合 1209"/>
          <p:cNvGrpSpPr/>
          <p:nvPr>
            <p:custDataLst>
              <p:tags r:id="rId6"/>
            </p:custDataLst>
          </p:nvPr>
        </p:nvGrpSpPr>
        <p:grpSpPr>
          <a:xfrm>
            <a:off x="1917700" y="5774690"/>
            <a:ext cx="11694795" cy="1261110"/>
            <a:chOff x="1917700" y="5774874"/>
            <a:chExt cx="8430824" cy="1260926"/>
          </a:xfrm>
        </p:grpSpPr>
        <p:sp>
          <p:nvSpPr>
            <p:cNvPr id="12010" name="Object 12010"/>
            <p:cNvSpPr txBox="1"/>
            <p:nvPr>
              <p:custDataLst>
                <p:tags r:id="rId7"/>
              </p:custDataLst>
            </p:nvPr>
          </p:nvSpPr>
          <p:spPr>
            <a:xfrm>
              <a:off x="2320999" y="5774874"/>
              <a:ext cx="6287984" cy="698398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大模型技术的崭新前景</a:t>
              </a:r>
              <a:endParaRPr lang="zh-CN" sz="4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endParaRPr>
            </a:p>
          </p:txBody>
        </p:sp>
        <p:sp>
          <p:nvSpPr>
            <p:cNvPr id="12011" name="Object 12011"/>
            <p:cNvSpPr txBox="1"/>
            <p:nvPr>
              <p:custDataLst>
                <p:tags r:id="rId8"/>
              </p:custDataLst>
            </p:nvPr>
          </p:nvSpPr>
          <p:spPr>
            <a:xfrm>
              <a:off x="2320999" y="6464383"/>
              <a:ext cx="8027525" cy="520624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大模型不仅在语言处理和计算机视觉等领域展现出卓越的性能，而且被认为是推动数字经济发展的强大动力。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pic>
          <p:nvPicPr>
            <p:cNvPr id="12012" name="image 12012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917700" y="5956300"/>
              <a:ext cx="152400" cy="1079500"/>
            </a:xfrm>
            <a:prstGeom prst="rect">
              <a:avLst/>
            </a:prstGeom>
          </p:spPr>
        </p:pic>
      </p:grpSp>
      <p:grpSp>
        <p:nvGrpSpPr>
          <p:cNvPr id="12013" name="组合 12013"/>
          <p:cNvGrpSpPr/>
          <p:nvPr>
            <p:custDataLst>
              <p:tags r:id="rId10"/>
            </p:custDataLst>
          </p:nvPr>
        </p:nvGrpSpPr>
        <p:grpSpPr>
          <a:xfrm>
            <a:off x="1917700" y="7530465"/>
            <a:ext cx="12040235" cy="1257935"/>
            <a:chOff x="1917700" y="7530269"/>
            <a:chExt cx="9629677" cy="1258131"/>
          </a:xfrm>
        </p:grpSpPr>
        <p:sp>
          <p:nvSpPr>
            <p:cNvPr id="12014" name="Object 12014"/>
            <p:cNvSpPr txBox="1"/>
            <p:nvPr>
              <p:custDataLst>
                <p:tags r:id="rId11"/>
              </p:custDataLst>
            </p:nvPr>
          </p:nvSpPr>
          <p:spPr>
            <a:xfrm>
              <a:off x="2365277" y="7530269"/>
              <a:ext cx="7066280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自主可控大模型的重要性</a:t>
              </a:r>
              <a:endParaRPr lang="zh-CN" sz="4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endParaRPr>
            </a:p>
          </p:txBody>
        </p:sp>
        <p:sp>
          <p:nvSpPr>
            <p:cNvPr id="12015" name="Object 12015"/>
            <p:cNvSpPr txBox="1"/>
            <p:nvPr>
              <p:custDataLst>
                <p:tags r:id="rId12"/>
              </p:custDataLst>
            </p:nvPr>
          </p:nvSpPr>
          <p:spPr>
            <a:xfrm>
              <a:off x="2365277" y="8222984"/>
              <a:ext cx="9182100" cy="5207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自主可控大模型为中国数字经济提供了坚实的基础，有助于建立更加安全可靠的人工智能生态系统。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pic>
          <p:nvPicPr>
            <p:cNvPr id="12016" name="image 12016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917700" y="7708900"/>
              <a:ext cx="152400" cy="1079500"/>
            </a:xfrm>
            <a:prstGeom prst="rect">
              <a:avLst/>
            </a:prstGeom>
          </p:spPr>
        </p:pic>
      </p:grpSp>
      <p:grpSp>
        <p:nvGrpSpPr>
          <p:cNvPr id="12017" name="组合 12017"/>
          <p:cNvGrpSpPr/>
          <p:nvPr>
            <p:custDataLst>
              <p:tags r:id="rId14"/>
            </p:custDataLst>
          </p:nvPr>
        </p:nvGrpSpPr>
        <p:grpSpPr>
          <a:xfrm>
            <a:off x="1917700" y="9286679"/>
            <a:ext cx="12043410" cy="1267021"/>
            <a:chOff x="1917700" y="9286679"/>
            <a:chExt cx="12043410" cy="1267021"/>
          </a:xfrm>
        </p:grpSpPr>
        <p:sp>
          <p:nvSpPr>
            <p:cNvPr id="12018" name="Object 12018"/>
            <p:cNvSpPr txBox="1"/>
            <p:nvPr>
              <p:custDataLst>
                <p:tags r:id="rId15"/>
              </p:custDataLst>
            </p:nvPr>
          </p:nvSpPr>
          <p:spPr>
            <a:xfrm>
              <a:off x="2476500" y="9286679"/>
              <a:ext cx="7545070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领域大模型的应用拓展</a:t>
              </a:r>
              <a:endParaRPr lang="zh-CN" sz="4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endParaRPr>
            </a:p>
          </p:txBody>
        </p:sp>
        <p:sp>
          <p:nvSpPr>
            <p:cNvPr id="12019" name="Object 12019"/>
            <p:cNvSpPr txBox="1"/>
            <p:nvPr>
              <p:custDataLst>
                <p:tags r:id="rId16"/>
              </p:custDataLst>
            </p:nvPr>
          </p:nvSpPr>
          <p:spPr>
            <a:xfrm>
              <a:off x="2476500" y="9982639"/>
              <a:ext cx="11484610" cy="5207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通过强化应用领域大模型，可以更好地满足特定领域的需求，提高解决方案的精准性和效率。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pic>
          <p:nvPicPr>
            <p:cNvPr id="12020" name="image 1202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917700" y="9474200"/>
              <a:ext cx="152400" cy="1079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Object 1005"/>
          <p:cNvSpPr txBox="1"/>
          <p:nvPr/>
        </p:nvSpPr>
        <p:spPr>
          <a:xfrm>
            <a:off x="2133600" y="1092200"/>
            <a:ext cx="94615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000" b="0" i="0" spc="960" dirty="0" smtClean="0">
                <a:solidFill>
                  <a:srgbClr val="000000"/>
                </a:solidFill>
                <a:latin typeface="OPPOSans-B" panose="00020600040101010101" charset="-122"/>
                <a:ea typeface="OPPOSans-B" panose="00020600040101010101" charset="-122"/>
              </a:rPr>
              <a:t>会议现场</a:t>
            </a:r>
            <a:endParaRPr lang="zh-CN" sz="6000" b="0" i="0" spc="960" dirty="0" smtClean="0">
              <a:solidFill>
                <a:srgbClr val="000000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006" name="Object 1006"/>
          <p:cNvSpPr txBox="1"/>
          <p:nvPr/>
        </p:nvSpPr>
        <p:spPr>
          <a:xfrm>
            <a:off x="2133600" y="2072640"/>
            <a:ext cx="103505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30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Conference site</a:t>
            </a:r>
            <a:endParaRPr lang="zh-CN" sz="3000" b="0" i="0" spc="30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5011" name="image 5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6172200"/>
            <a:ext cx="965200" cy="7569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5220" y="4235450"/>
            <a:ext cx="8128000" cy="6470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870960"/>
            <a:ext cx="9598025" cy="71996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7350" y="3870960"/>
            <a:ext cx="9639935" cy="72155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Object 1602"/>
          <p:cNvSpPr txBox="1"/>
          <p:nvPr/>
        </p:nvSpPr>
        <p:spPr>
          <a:xfrm>
            <a:off x="6070600" y="2430901"/>
            <a:ext cx="12293600" cy="685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sz="4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举办</a:t>
            </a:r>
            <a:r>
              <a:rPr lang="zh-CN" sz="4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单位：Portkey Event</a:t>
            </a:r>
            <a:endParaRPr lang="zh-CN" sz="4000" b="0" i="0" dirty="0" smtClean="0">
              <a:solidFill>
                <a:srgbClr val="5484FF"/>
              </a:solidFill>
              <a:latin typeface="OPPOSans-H" panose="00020600040101010101" charset="-122"/>
              <a:ea typeface="OPPOSans-H" panose="00020600040101010101" charset="-122"/>
            </a:endParaRPr>
          </a:p>
        </p:txBody>
      </p:sp>
      <p:sp>
        <p:nvSpPr>
          <p:cNvPr id="1603" name="Object 1603"/>
          <p:cNvSpPr txBox="1"/>
          <p:nvPr/>
        </p:nvSpPr>
        <p:spPr>
          <a:xfrm>
            <a:off x="4375785" y="797397"/>
            <a:ext cx="153289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sz="7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Web3细分领域创业分享</a:t>
            </a:r>
            <a:r>
              <a:rPr lang="zh-CN" sz="7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沙龙</a:t>
            </a:r>
            <a:endParaRPr lang="zh-CN" sz="7000" b="0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grpSp>
        <p:nvGrpSpPr>
          <p:cNvPr id="1604" name="组合 1604"/>
          <p:cNvGrpSpPr/>
          <p:nvPr/>
        </p:nvGrpSpPr>
        <p:grpSpPr>
          <a:xfrm>
            <a:off x="2667000" y="3530600"/>
            <a:ext cx="10045699" cy="8496300"/>
            <a:chOff x="2667000" y="3530600"/>
            <a:chExt cx="10045699" cy="8496300"/>
          </a:xfrm>
        </p:grpSpPr>
        <p:pic>
          <p:nvPicPr>
            <p:cNvPr id="1605" name="image 1605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7797800" y="4699000"/>
              <a:ext cx="4914900" cy="4914900"/>
            </a:xfrm>
            <a:prstGeom prst="rect">
              <a:avLst/>
            </a:prstGeom>
          </p:spPr>
        </p:pic>
        <p:pic>
          <p:nvPicPr>
            <p:cNvPr id="1606" name="image 160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686300" y="7531100"/>
              <a:ext cx="4521200" cy="4495800"/>
            </a:xfrm>
            <a:prstGeom prst="rect">
              <a:avLst/>
            </a:prstGeom>
          </p:spPr>
        </p:pic>
        <p:pic>
          <p:nvPicPr>
            <p:cNvPr id="1607" name="image 16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667000" y="5016500"/>
              <a:ext cx="3771900" cy="3810000"/>
            </a:xfrm>
            <a:prstGeom prst="rect">
              <a:avLst/>
            </a:prstGeom>
          </p:spPr>
        </p:pic>
        <p:pic>
          <p:nvPicPr>
            <p:cNvPr id="1608" name="image 160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194300" y="3530600"/>
              <a:ext cx="2768600" cy="2768600"/>
            </a:xfrm>
            <a:prstGeom prst="rect">
              <a:avLst/>
            </a:prstGeom>
          </p:spPr>
        </p:pic>
        <p:pic>
          <p:nvPicPr>
            <p:cNvPr id="1609" name="image 160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070600" y="4724400"/>
              <a:ext cx="939800" cy="838200"/>
            </a:xfrm>
            <a:prstGeom prst="rect">
              <a:avLst/>
            </a:prstGeom>
          </p:spPr>
        </p:pic>
        <p:pic>
          <p:nvPicPr>
            <p:cNvPr id="16010" name="image 160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835400" y="6616700"/>
              <a:ext cx="1524000" cy="1130300"/>
            </a:xfrm>
            <a:prstGeom prst="rect">
              <a:avLst/>
            </a:prstGeom>
          </p:spPr>
        </p:pic>
        <p:sp>
          <p:nvSpPr>
            <p:cNvPr id="16011" name="Object 16011"/>
            <p:cNvSpPr txBox="1"/>
            <p:nvPr/>
          </p:nvSpPr>
          <p:spPr>
            <a:xfrm>
              <a:off x="6159500" y="3837371"/>
              <a:ext cx="1358900" cy="685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</a:rPr>
                <a:t>01</a:t>
              </a:r>
              <a:endParaRPr lang="zh-CN" altLang="en-US"/>
            </a:p>
          </p:txBody>
        </p:sp>
        <p:sp>
          <p:nvSpPr>
            <p:cNvPr id="16012" name="Object 16012"/>
            <p:cNvSpPr txBox="1"/>
            <p:nvPr/>
          </p:nvSpPr>
          <p:spPr>
            <a:xfrm>
              <a:off x="4216400" y="5526471"/>
              <a:ext cx="1358900" cy="685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</a:rPr>
                <a:t>02</a:t>
              </a:r>
              <a:endParaRPr lang="zh-CN" altLang="en-US"/>
            </a:p>
          </p:txBody>
        </p:sp>
        <p:sp>
          <p:nvSpPr>
            <p:cNvPr id="16013" name="Object 16013"/>
            <p:cNvSpPr txBox="1"/>
            <p:nvPr/>
          </p:nvSpPr>
          <p:spPr>
            <a:xfrm>
              <a:off x="6604000" y="8015671"/>
              <a:ext cx="1358900" cy="685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</a:rPr>
                <a:t>03</a:t>
              </a:r>
              <a:endParaRPr lang="zh-CN" altLang="en-US"/>
            </a:p>
          </p:txBody>
        </p:sp>
        <p:sp>
          <p:nvSpPr>
            <p:cNvPr id="16014" name="Object 16014"/>
            <p:cNvSpPr txBox="1"/>
            <p:nvPr/>
          </p:nvSpPr>
          <p:spPr>
            <a:xfrm>
              <a:off x="9880600" y="5132771"/>
              <a:ext cx="1358900" cy="685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</a:rPr>
                <a:t>04</a:t>
              </a:r>
              <a:endParaRPr lang="zh-CN" altLang="en-US"/>
            </a:p>
          </p:txBody>
        </p:sp>
        <p:pic>
          <p:nvPicPr>
            <p:cNvPr id="16015" name="image 1601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057900" y="9232900"/>
              <a:ext cx="1854200" cy="1739900"/>
            </a:xfrm>
            <a:prstGeom prst="rect">
              <a:avLst/>
            </a:prstGeom>
          </p:spPr>
        </p:pic>
        <p:pic>
          <p:nvPicPr>
            <p:cNvPr id="16016" name="image 16016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296400" y="6235700"/>
              <a:ext cx="1930400" cy="1981200"/>
            </a:xfrm>
            <a:prstGeom prst="rect">
              <a:avLst/>
            </a:prstGeom>
          </p:spPr>
        </p:pic>
      </p:grpSp>
      <p:grpSp>
        <p:nvGrpSpPr>
          <p:cNvPr id="16017" name="组合 16017"/>
          <p:cNvGrpSpPr/>
          <p:nvPr/>
        </p:nvGrpSpPr>
        <p:grpSpPr>
          <a:xfrm>
            <a:off x="13893800" y="3832291"/>
            <a:ext cx="8191500" cy="1700530"/>
            <a:chOff x="13893800" y="4205671"/>
            <a:chExt cx="8191500" cy="1700530"/>
          </a:xfrm>
        </p:grpSpPr>
        <p:sp>
          <p:nvSpPr>
            <p:cNvPr id="16018" name="Object 16018"/>
            <p:cNvSpPr txBox="1"/>
            <p:nvPr/>
          </p:nvSpPr>
          <p:spPr>
            <a:xfrm>
              <a:off x="14300200" y="4205671"/>
              <a:ext cx="4013200" cy="685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0" i="0" dirty="0" smtClean="0">
                  <a:solidFill>
                    <a:srgbClr val="56BEB3"/>
                  </a:solidFill>
                  <a:latin typeface="OPPOSans-H" panose="00020600040101010101" charset="-122"/>
                  <a:ea typeface="OPPOSans-H" panose="00020600040101010101" charset="-122"/>
                </a:rPr>
                <a:t>STEP 01</a:t>
              </a:r>
              <a:endParaRPr lang="zh-CN" altLang="en-US"/>
            </a:p>
          </p:txBody>
        </p:sp>
        <p:pic>
          <p:nvPicPr>
            <p:cNvPr id="16019" name="image 16019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3893800" y="4559300"/>
              <a:ext cx="190500" cy="190500"/>
            </a:xfrm>
            <a:prstGeom prst="rect">
              <a:avLst/>
            </a:prstGeom>
          </p:spPr>
        </p:pic>
        <p:sp>
          <p:nvSpPr>
            <p:cNvPr id="16020" name="Object 16020"/>
            <p:cNvSpPr txBox="1"/>
            <p:nvPr/>
          </p:nvSpPr>
          <p:spPr>
            <a:xfrm>
              <a:off x="14274800" y="4988626"/>
              <a:ext cx="7810500" cy="91757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学习了解</a:t>
              </a:r>
              <a:r>
                <a:rPr lang="en-US" alt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Web3</a:t>
              </a:r>
              <a:r>
                <a:rPr lang="zh-CN" altLang="en-US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公司的</a:t>
              </a: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业务模式、技术创新和未来愿景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16021" name="组合 16021"/>
          <p:cNvGrpSpPr/>
          <p:nvPr/>
        </p:nvGrpSpPr>
        <p:grpSpPr>
          <a:xfrm>
            <a:off x="13868400" y="5771581"/>
            <a:ext cx="8229600" cy="1677035"/>
            <a:chOff x="13893800" y="5894771"/>
            <a:chExt cx="8229600" cy="1677035"/>
          </a:xfrm>
        </p:grpSpPr>
        <p:sp>
          <p:nvSpPr>
            <p:cNvPr id="16022" name="Object 16022"/>
            <p:cNvSpPr txBox="1"/>
            <p:nvPr/>
          </p:nvSpPr>
          <p:spPr>
            <a:xfrm>
              <a:off x="14300200" y="5894771"/>
              <a:ext cx="3771900" cy="685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0" i="0" dirty="0" smtClean="0">
                  <a:solidFill>
                    <a:srgbClr val="56BEB3"/>
                  </a:solidFill>
                  <a:latin typeface="OPPOSans-H" panose="00020600040101010101" charset="-122"/>
                  <a:ea typeface="OPPOSans-H" panose="00020600040101010101" charset="-122"/>
                </a:rPr>
                <a:t>STEP 02</a:t>
              </a:r>
              <a:endParaRPr lang="zh-CN" altLang="en-US"/>
            </a:p>
          </p:txBody>
        </p:sp>
        <p:pic>
          <p:nvPicPr>
            <p:cNvPr id="16023" name="image 16023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3893800" y="6248400"/>
              <a:ext cx="190500" cy="190500"/>
            </a:xfrm>
            <a:prstGeom prst="rect">
              <a:avLst/>
            </a:prstGeom>
          </p:spPr>
        </p:pic>
        <p:sp>
          <p:nvSpPr>
            <p:cNvPr id="16024" name="Object 16024"/>
            <p:cNvSpPr txBox="1"/>
            <p:nvPr/>
          </p:nvSpPr>
          <p:spPr>
            <a:xfrm>
              <a:off x="14312900" y="6677726"/>
              <a:ext cx="7810500" cy="89408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学习了关于共识机制、NFT市场、Web3社交等领域的知识，扩展了自己的专业视野。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16025" name="组合 16025"/>
          <p:cNvGrpSpPr/>
          <p:nvPr/>
        </p:nvGrpSpPr>
        <p:grpSpPr>
          <a:xfrm>
            <a:off x="13893800" y="7710871"/>
            <a:ext cx="8191500" cy="1703070"/>
            <a:chOff x="13893800" y="7710871"/>
            <a:chExt cx="8191500" cy="1703070"/>
          </a:xfrm>
        </p:grpSpPr>
        <p:sp>
          <p:nvSpPr>
            <p:cNvPr id="16026" name="Object 16026"/>
            <p:cNvSpPr txBox="1"/>
            <p:nvPr/>
          </p:nvSpPr>
          <p:spPr>
            <a:xfrm>
              <a:off x="14300200" y="7710871"/>
              <a:ext cx="4203700" cy="685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0" i="0" dirty="0" smtClean="0">
                  <a:solidFill>
                    <a:srgbClr val="56BEB3"/>
                  </a:solidFill>
                  <a:latin typeface="OPPOSans-H" panose="00020600040101010101" charset="-122"/>
                  <a:ea typeface="OPPOSans-H" panose="00020600040101010101" charset="-122"/>
                </a:rPr>
                <a:t>STEP 03</a:t>
              </a:r>
              <a:endParaRPr lang="zh-CN" altLang="en-US"/>
            </a:p>
          </p:txBody>
        </p:sp>
        <p:pic>
          <p:nvPicPr>
            <p:cNvPr id="16027" name="image 16027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3893800" y="8064500"/>
              <a:ext cx="190500" cy="190500"/>
            </a:xfrm>
            <a:prstGeom prst="rect">
              <a:avLst/>
            </a:prstGeom>
          </p:spPr>
        </p:pic>
        <p:sp>
          <p:nvSpPr>
            <p:cNvPr id="16028" name="Object 16028"/>
            <p:cNvSpPr txBox="1"/>
            <p:nvPr/>
          </p:nvSpPr>
          <p:spPr>
            <a:xfrm>
              <a:off x="14274800" y="8493826"/>
              <a:ext cx="7810500" cy="92011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与各个Web3公司和领域专家的互动，建立了新的</a:t>
              </a: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社交网络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16029" name="组合 16029"/>
          <p:cNvGrpSpPr/>
          <p:nvPr/>
        </p:nvGrpSpPr>
        <p:grpSpPr>
          <a:xfrm>
            <a:off x="13893800" y="9704771"/>
            <a:ext cx="8898890" cy="1646555"/>
            <a:chOff x="13893800" y="9704771"/>
            <a:chExt cx="8898890" cy="1646555"/>
          </a:xfrm>
        </p:grpSpPr>
        <p:sp>
          <p:nvSpPr>
            <p:cNvPr id="16030" name="Object 16030"/>
            <p:cNvSpPr txBox="1"/>
            <p:nvPr/>
          </p:nvSpPr>
          <p:spPr>
            <a:xfrm>
              <a:off x="14300200" y="9704771"/>
              <a:ext cx="3771900" cy="685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0" i="0" dirty="0" smtClean="0">
                  <a:solidFill>
                    <a:srgbClr val="56BEB3"/>
                  </a:solidFill>
                  <a:latin typeface="OPPOSans-H" panose="00020600040101010101" charset="-122"/>
                  <a:ea typeface="OPPOSans-H" panose="00020600040101010101" charset="-122"/>
                </a:rPr>
                <a:t>STEP 04</a:t>
              </a:r>
              <a:endParaRPr lang="zh-CN" altLang="en-US"/>
            </a:p>
          </p:txBody>
        </p:sp>
        <p:pic>
          <p:nvPicPr>
            <p:cNvPr id="16031" name="image 16031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3893800" y="10058400"/>
              <a:ext cx="190500" cy="190500"/>
            </a:xfrm>
            <a:prstGeom prst="rect">
              <a:avLst/>
            </a:prstGeom>
          </p:spPr>
        </p:pic>
        <p:sp>
          <p:nvSpPr>
            <p:cNvPr id="16032" name="Object 16032"/>
            <p:cNvSpPr txBox="1"/>
            <p:nvPr/>
          </p:nvSpPr>
          <p:spPr>
            <a:xfrm>
              <a:off x="14287500" y="10487726"/>
              <a:ext cx="8505190" cy="863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了解区块链技术应用、去中心化金融（DeFi）、NFT市场、数字身份验证等领域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01"/>
          <p:cNvSpPr txBox="1"/>
          <p:nvPr/>
        </p:nvSpPr>
        <p:spPr>
          <a:xfrm>
            <a:off x="1778000" y="1440234"/>
            <a:ext cx="9436100" cy="1397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8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CONTENTS</a:t>
            </a:r>
            <a:endParaRPr lang="zh-CN" altLang="en-US"/>
          </a:p>
        </p:txBody>
      </p:sp>
      <p:sp>
        <p:nvSpPr>
          <p:cNvPr id="202" name="Object 202"/>
          <p:cNvSpPr txBox="1"/>
          <p:nvPr/>
        </p:nvSpPr>
        <p:spPr>
          <a:xfrm>
            <a:off x="1778000" y="2506933"/>
            <a:ext cx="6921500" cy="208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2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目录</a:t>
            </a:r>
            <a:endParaRPr lang="zh-CN" altLang="en-US"/>
          </a:p>
        </p:txBody>
      </p:sp>
      <p:sp>
        <p:nvSpPr>
          <p:cNvPr id="203" name="Object 203"/>
          <p:cNvSpPr txBox="1"/>
          <p:nvPr/>
        </p:nvSpPr>
        <p:spPr>
          <a:xfrm>
            <a:off x="1778000" y="5714243"/>
            <a:ext cx="2324100" cy="173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0000" b="1" i="0" dirty="0" smtClean="0">
                <a:solidFill>
                  <a:srgbClr val="5484FF"/>
                </a:solidFill>
                <a:latin typeface="OPPOSans-M" panose="00020600040101010101" charset="-122"/>
                <a:ea typeface="OPPOSans-M" panose="00020600040101010101" charset="-122"/>
              </a:rPr>
              <a:t>01</a:t>
            </a:r>
            <a:endParaRPr lang="zh-CN" altLang="en-US"/>
          </a:p>
        </p:txBody>
      </p:sp>
      <p:sp>
        <p:nvSpPr>
          <p:cNvPr id="204" name="Object 204"/>
          <p:cNvSpPr txBox="1"/>
          <p:nvPr/>
        </p:nvSpPr>
        <p:spPr>
          <a:xfrm>
            <a:off x="1778000" y="7417466"/>
            <a:ext cx="4025900" cy="876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5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rPr>
              <a:t>时代</a:t>
            </a:r>
            <a:r>
              <a:rPr lang="zh-CN" sz="5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rPr>
              <a:t>背景</a:t>
            </a:r>
            <a:endParaRPr lang="zh-CN" sz="5000" b="1" i="0" dirty="0" smtClean="0">
              <a:solidFill>
                <a:srgbClr val="000000"/>
              </a:solidFill>
              <a:latin typeface="OPPOSans-M" panose="00020600040101010101" charset="-122"/>
              <a:ea typeface="OPPOSans-M" panose="00020600040101010101" charset="-122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1778000" y="8339063"/>
            <a:ext cx="3746500" cy="520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en-US" alt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rPr>
              <a:t>Social Background </a:t>
            </a:r>
            <a:endParaRPr lang="en-US" altLang="zh-CN" sz="3000" b="0" i="0" dirty="0" smtClean="0">
              <a:solidFill>
                <a:srgbClr val="727171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7327900" y="5714243"/>
            <a:ext cx="2349500" cy="173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0000" b="1" i="0" dirty="0" smtClean="0">
                <a:solidFill>
                  <a:srgbClr val="56BEB3"/>
                </a:solidFill>
                <a:latin typeface="OPPOSans-M" panose="00020600040101010101" charset="-122"/>
                <a:ea typeface="OPPOSans-M" panose="00020600040101010101" charset="-122"/>
              </a:rPr>
              <a:t>02</a:t>
            </a:r>
            <a:endParaRPr lang="zh-CN" altLang="en-US"/>
          </a:p>
        </p:txBody>
      </p:sp>
      <p:sp>
        <p:nvSpPr>
          <p:cNvPr id="207" name="Object 207"/>
          <p:cNvSpPr txBox="1"/>
          <p:nvPr/>
        </p:nvSpPr>
        <p:spPr>
          <a:xfrm>
            <a:off x="7327900" y="7421276"/>
            <a:ext cx="3886200" cy="876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5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rPr>
              <a:t>活动</a:t>
            </a:r>
            <a:r>
              <a:rPr lang="zh-CN" sz="5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rPr>
              <a:t>内容</a:t>
            </a:r>
            <a:endParaRPr lang="zh-CN" sz="5000" b="1" i="0" dirty="0" smtClean="0">
              <a:solidFill>
                <a:srgbClr val="000000"/>
              </a:solidFill>
              <a:latin typeface="OPPOSans-M" panose="00020600040101010101" charset="-122"/>
              <a:ea typeface="OPPOSans-M" panose="00020600040101010101" charset="-122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7327900" y="8347698"/>
            <a:ext cx="4140200" cy="520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rPr>
              <a:t>Activity </a:t>
            </a:r>
            <a:r>
              <a:rPr lang="en-US" alt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rPr>
              <a:t>C</a:t>
            </a:r>
            <a:r>
              <a: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rPr>
              <a:t>ontent</a:t>
            </a:r>
            <a:endParaRPr lang="zh-CN" sz="3000" b="0" i="0" dirty="0" smtClean="0">
              <a:solidFill>
                <a:srgbClr val="727171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209" name="image 2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45900" y="6286500"/>
            <a:ext cx="38100" cy="2527300"/>
          </a:xfrm>
          <a:prstGeom prst="rect">
            <a:avLst/>
          </a:prstGeom>
        </p:spPr>
      </p:pic>
      <p:sp>
        <p:nvSpPr>
          <p:cNvPr id="2010" name="Object 2010"/>
          <p:cNvSpPr txBox="1"/>
          <p:nvPr/>
        </p:nvSpPr>
        <p:spPr>
          <a:xfrm>
            <a:off x="12814300" y="5714243"/>
            <a:ext cx="2133600" cy="173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0000" b="1" i="0" dirty="0" smtClean="0">
                <a:solidFill>
                  <a:srgbClr val="5484FF"/>
                </a:solidFill>
                <a:latin typeface="OPPOSans-M" panose="00020600040101010101" charset="-122"/>
                <a:ea typeface="OPPOSans-M" panose="00020600040101010101" charset="-122"/>
              </a:rPr>
              <a:t>03</a:t>
            </a:r>
            <a:endParaRPr lang="zh-CN" altLang="en-US"/>
          </a:p>
        </p:txBody>
      </p:sp>
      <p:sp>
        <p:nvSpPr>
          <p:cNvPr id="2011" name="Object 2011"/>
          <p:cNvSpPr txBox="1"/>
          <p:nvPr/>
        </p:nvSpPr>
        <p:spPr>
          <a:xfrm>
            <a:off x="12814300" y="7417466"/>
            <a:ext cx="4000500" cy="876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5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rPr>
              <a:t>活动</a:t>
            </a:r>
            <a:r>
              <a:rPr lang="zh-CN" sz="5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rPr>
              <a:t>收获</a:t>
            </a:r>
            <a:endParaRPr lang="zh-CN" sz="5000" b="1" i="0" dirty="0" smtClean="0">
              <a:solidFill>
                <a:srgbClr val="000000"/>
              </a:solidFill>
              <a:latin typeface="OPPOSans-M" panose="00020600040101010101" charset="-122"/>
              <a:ea typeface="OPPOSans-M" panose="00020600040101010101" charset="-122"/>
            </a:endParaRPr>
          </a:p>
        </p:txBody>
      </p:sp>
      <p:sp>
        <p:nvSpPr>
          <p:cNvPr id="2012" name="Object 2012"/>
          <p:cNvSpPr txBox="1"/>
          <p:nvPr/>
        </p:nvSpPr>
        <p:spPr>
          <a:xfrm>
            <a:off x="12814300" y="8349222"/>
            <a:ext cx="4203700" cy="520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rPr>
              <a:t>Activity </a:t>
            </a:r>
            <a:r>
              <a:rPr lang="en-US" alt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rPr>
              <a:t>H</a:t>
            </a:r>
            <a:r>
              <a: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rPr>
              <a:t>arvest</a:t>
            </a:r>
            <a:endParaRPr lang="zh-CN" sz="3000" b="0" i="0" dirty="0" smtClean="0">
              <a:solidFill>
                <a:srgbClr val="727171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2013" name="image 20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119600" y="6286500"/>
            <a:ext cx="38100" cy="2527300"/>
          </a:xfrm>
          <a:prstGeom prst="rect">
            <a:avLst/>
          </a:prstGeom>
        </p:spPr>
      </p:pic>
      <p:sp>
        <p:nvSpPr>
          <p:cNvPr id="2014" name="Object 2014"/>
          <p:cNvSpPr txBox="1"/>
          <p:nvPr/>
        </p:nvSpPr>
        <p:spPr>
          <a:xfrm>
            <a:off x="18313400" y="5714243"/>
            <a:ext cx="2311400" cy="173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0000" b="1" i="0" dirty="0" smtClean="0">
                <a:solidFill>
                  <a:srgbClr val="56BEB3"/>
                </a:solidFill>
                <a:latin typeface="OPPOSans-M" panose="00020600040101010101" charset="-122"/>
                <a:ea typeface="OPPOSans-M" panose="00020600040101010101" charset="-122"/>
              </a:rPr>
              <a:t>04</a:t>
            </a:r>
            <a:endParaRPr lang="zh-CN" altLang="en-US"/>
          </a:p>
        </p:txBody>
      </p:sp>
      <p:sp>
        <p:nvSpPr>
          <p:cNvPr id="2015" name="Object 2015"/>
          <p:cNvSpPr txBox="1"/>
          <p:nvPr/>
        </p:nvSpPr>
        <p:spPr>
          <a:xfrm>
            <a:off x="18313400" y="7417466"/>
            <a:ext cx="4356100" cy="876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5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rPr>
              <a:t>未来计划</a:t>
            </a:r>
            <a:endParaRPr lang="zh-CN" altLang="en-US"/>
          </a:p>
        </p:txBody>
      </p:sp>
      <p:sp>
        <p:nvSpPr>
          <p:cNvPr id="2016" name="Object 2016"/>
          <p:cNvSpPr txBox="1"/>
          <p:nvPr/>
        </p:nvSpPr>
        <p:spPr>
          <a:xfrm>
            <a:off x="18313400" y="8347698"/>
            <a:ext cx="3619500" cy="5207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rPr>
              <a:t>Future </a:t>
            </a:r>
            <a:r>
              <a:rPr lang="en-US" alt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rPr>
              <a:t>P</a:t>
            </a:r>
            <a:r>
              <a: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rPr>
              <a:t>lan</a:t>
            </a:r>
            <a:endParaRPr lang="zh-CN" sz="3000" b="0" i="0" dirty="0" smtClean="0">
              <a:solidFill>
                <a:srgbClr val="727171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2018" name="image 20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21900" y="1727200"/>
            <a:ext cx="279400" cy="279400"/>
          </a:xfrm>
          <a:prstGeom prst="rect">
            <a:avLst/>
          </a:prstGeom>
        </p:spPr>
      </p:pic>
      <p:pic>
        <p:nvPicPr>
          <p:cNvPr id="2019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21900" y="2336800"/>
            <a:ext cx="279400" cy="279400"/>
          </a:xfrm>
          <a:prstGeom prst="rect">
            <a:avLst/>
          </a:prstGeom>
        </p:spPr>
      </p:pic>
      <p:pic>
        <p:nvPicPr>
          <p:cNvPr id="2020" name="image 20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821900" y="2946400"/>
            <a:ext cx="279400" cy="279400"/>
          </a:xfrm>
          <a:prstGeom prst="rect">
            <a:avLst/>
          </a:prstGeom>
        </p:spPr>
      </p:pic>
      <p:pic>
        <p:nvPicPr>
          <p:cNvPr id="2021" name="image 20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44843" y="6230016"/>
            <a:ext cx="381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Object 1005"/>
          <p:cNvSpPr txBox="1"/>
          <p:nvPr/>
        </p:nvSpPr>
        <p:spPr>
          <a:xfrm>
            <a:off x="2133600" y="1092200"/>
            <a:ext cx="94615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000" b="0" i="0" spc="960" dirty="0" smtClean="0">
                <a:solidFill>
                  <a:srgbClr val="000000"/>
                </a:solidFill>
                <a:latin typeface="OPPOSans-B" panose="00020600040101010101" charset="-122"/>
                <a:ea typeface="OPPOSans-B" panose="00020600040101010101" charset="-122"/>
              </a:rPr>
              <a:t>会议现场</a:t>
            </a:r>
            <a:endParaRPr lang="zh-CN" sz="6000" b="0" i="0" spc="960" dirty="0" smtClean="0">
              <a:solidFill>
                <a:srgbClr val="000000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006" name="Object 1006"/>
          <p:cNvSpPr txBox="1"/>
          <p:nvPr/>
        </p:nvSpPr>
        <p:spPr>
          <a:xfrm>
            <a:off x="2133600" y="2072640"/>
            <a:ext cx="103505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30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Conference site</a:t>
            </a:r>
            <a:endParaRPr lang="zh-CN" sz="3000" b="0" i="0" spc="30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5011" name="image 5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6172200"/>
            <a:ext cx="965200" cy="7569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5220" y="4235450"/>
            <a:ext cx="8128000" cy="6470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870960"/>
            <a:ext cx="10006330" cy="75050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810" y="3870960"/>
            <a:ext cx="10006330" cy="75050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 15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0" y="2197100"/>
            <a:ext cx="10655300" cy="9994900"/>
          </a:xfrm>
          <a:prstGeom prst="rect">
            <a:avLst/>
          </a:prstGeom>
        </p:spPr>
      </p:pic>
      <p:pic>
        <p:nvPicPr>
          <p:cNvPr id="1502" name="image 15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2300" y="508000"/>
            <a:ext cx="279400" cy="279400"/>
          </a:xfrm>
          <a:prstGeom prst="rect">
            <a:avLst/>
          </a:prstGeom>
        </p:spPr>
      </p:pic>
      <p:pic>
        <p:nvPicPr>
          <p:cNvPr id="1503" name="image 15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1900" y="508000"/>
            <a:ext cx="279400" cy="279400"/>
          </a:xfrm>
          <a:prstGeom prst="rect">
            <a:avLst/>
          </a:prstGeom>
        </p:spPr>
      </p:pic>
      <p:pic>
        <p:nvPicPr>
          <p:cNvPr id="1504" name="image 15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41500" y="508000"/>
            <a:ext cx="279400" cy="279400"/>
          </a:xfrm>
          <a:prstGeom prst="rect">
            <a:avLst/>
          </a:prstGeom>
        </p:spPr>
      </p:pic>
      <p:sp>
        <p:nvSpPr>
          <p:cNvPr id="1505" name="Object 1505"/>
          <p:cNvSpPr txBox="1"/>
          <p:nvPr/>
        </p:nvSpPr>
        <p:spPr>
          <a:xfrm>
            <a:off x="11684000" y="3030071"/>
            <a:ext cx="11163300" cy="685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举办</a:t>
            </a:r>
            <a:r>
              <a:rPr lang="zh-CN" sz="4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单位：PMTalk产品经理社区</a:t>
            </a:r>
            <a:endParaRPr lang="zh-CN" sz="4000" b="0" i="0" dirty="0" smtClean="0">
              <a:solidFill>
                <a:srgbClr val="5484FF"/>
              </a:solidFill>
              <a:latin typeface="OPPOSans-H" panose="00020600040101010101" charset="-122"/>
              <a:ea typeface="OPPOSans-H" panose="00020600040101010101" charset="-122"/>
            </a:endParaRPr>
          </a:p>
        </p:txBody>
      </p:sp>
      <p:sp>
        <p:nvSpPr>
          <p:cNvPr id="1506" name="Object 1506"/>
          <p:cNvSpPr txBox="1"/>
          <p:nvPr/>
        </p:nvSpPr>
        <p:spPr>
          <a:xfrm>
            <a:off x="11620500" y="1528901"/>
            <a:ext cx="11404599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7000" b="1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西安产品</a:t>
            </a:r>
            <a:r>
              <a:rPr lang="zh-CN" sz="7000" b="1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运营沙龙</a:t>
            </a:r>
            <a:endParaRPr lang="zh-CN" sz="7000" b="1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1508" name="image 15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84000" y="3998595"/>
            <a:ext cx="13144500" cy="8322310"/>
          </a:xfrm>
          <a:prstGeom prst="rect">
            <a:avLst/>
          </a:prstGeom>
        </p:spPr>
      </p:pic>
      <p:sp>
        <p:nvSpPr>
          <p:cNvPr id="1509" name="Object 1509"/>
          <p:cNvSpPr txBox="1"/>
          <p:nvPr/>
        </p:nvSpPr>
        <p:spPr>
          <a:xfrm>
            <a:off x="12293600" y="4480560"/>
            <a:ext cx="10553700" cy="72104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43000"/>
              </a:lnSpc>
            </a:pPr>
            <a:r>
              <a:rPr lang="zh-CN" sz="3600" b="1" i="0" dirty="0" smtClean="0">
                <a:solidFill>
                  <a:srgbClr val="595757"/>
                </a:solidFill>
                <a:latin typeface="OPPOSans-R" panose="00020600040101010101" charset="-122"/>
                <a:ea typeface="OPPOSans-R" panose="00020600040101010101" charset="-122"/>
              </a:rPr>
              <a:t>产品设计的思路：</a:t>
            </a:r>
            <a:endParaRPr lang="zh-CN" sz="3600" b="1" i="0" dirty="0" smtClean="0">
              <a:solidFill>
                <a:srgbClr val="595757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l">
              <a:lnSpc>
                <a:spcPct val="143000"/>
              </a:lnSpc>
            </a:pPr>
            <a:r>
              <a:rPr lang="zh-CN" sz="2800" b="0" i="0" dirty="0" smtClean="0">
                <a:solidFill>
                  <a:srgbClr val="595757"/>
                </a:solidFill>
                <a:latin typeface="OPPOSans-R" panose="00020600040101010101" charset="-122"/>
                <a:ea typeface="OPPOSans-R" panose="00020600040101010101" charset="-122"/>
              </a:rPr>
              <a:t>1.明确需</a:t>
            </a:r>
            <a:r>
              <a:rPr lang="zh-CN" sz="2800" b="0" i="0" dirty="0" smtClean="0">
                <a:solidFill>
                  <a:srgbClr val="595757"/>
                </a:solidFill>
                <a:latin typeface="OPPOSans-R" panose="00020600040101010101" charset="-122"/>
                <a:ea typeface="OPPOSans-R" panose="00020600040101010101" charset="-122"/>
              </a:rPr>
              <a:t>求，了解目标用户的痛点或愿望，以确定产品的初衷。</a:t>
            </a:r>
            <a:endParaRPr lang="zh-CN" sz="2800" b="0" i="0" dirty="0" smtClean="0">
              <a:solidFill>
                <a:srgbClr val="595757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l">
              <a:lnSpc>
                <a:spcPct val="143000"/>
              </a:lnSpc>
            </a:pPr>
            <a:r>
              <a:rPr lang="zh-CN" sz="2800" b="0" i="0" dirty="0" smtClean="0">
                <a:solidFill>
                  <a:srgbClr val="595757"/>
                </a:solidFill>
                <a:latin typeface="OPPOSans-R" panose="00020600040101010101" charset="-122"/>
                <a:ea typeface="OPPOSans-R" panose="00020600040101010101" charset="-122"/>
              </a:rPr>
              <a:t>2.用户研究： 进行用户研究，包括用户访谈、问卷调查和用户行为分析。这有助于深入了解用户的需求、偏好和行为。</a:t>
            </a:r>
            <a:endParaRPr lang="zh-CN" sz="2800" b="0" i="0" dirty="0" smtClean="0">
              <a:solidFill>
                <a:srgbClr val="595757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l">
              <a:lnSpc>
                <a:spcPct val="143000"/>
              </a:lnSpc>
            </a:pPr>
            <a:r>
              <a:rPr lang="zh-CN" sz="2800" b="0" i="0" dirty="0" smtClean="0">
                <a:solidFill>
                  <a:srgbClr val="595757"/>
                </a:solidFill>
                <a:latin typeface="OPPOSans-R" panose="00020600040101010101" charset="-122"/>
                <a:ea typeface="OPPOSans-R" panose="00020600040101010101" charset="-122"/>
              </a:rPr>
              <a:t>3.研究市场，了解竞争对手和现有解决方案。这有助于您确定市场定位和差异化机会，做确定意义的竞品调研</a:t>
            </a:r>
            <a:endParaRPr lang="zh-CN" sz="2800" b="0" i="0" dirty="0" smtClean="0">
              <a:solidFill>
                <a:srgbClr val="595757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l">
              <a:lnSpc>
                <a:spcPct val="143000"/>
              </a:lnSpc>
            </a:pPr>
            <a:r>
              <a:rPr lang="zh-CN" sz="2800" b="0" i="0" dirty="0" smtClean="0">
                <a:solidFill>
                  <a:srgbClr val="595757"/>
                </a:solidFill>
                <a:latin typeface="OPPOSans-R" panose="00020600040101010101" charset="-122"/>
                <a:ea typeface="OPPOSans-R" panose="00020600040101010101" charset="-122"/>
              </a:rPr>
              <a:t>4.通过埋点来寻找核心功能，在产品的交集核心功能做减法，做到简易化。</a:t>
            </a:r>
            <a:endParaRPr lang="zh-CN" sz="2800" b="0" i="0" dirty="0" smtClean="0">
              <a:solidFill>
                <a:srgbClr val="595757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l">
              <a:lnSpc>
                <a:spcPct val="143000"/>
              </a:lnSpc>
            </a:pPr>
            <a:r>
              <a:rPr lang="zh-CN" sz="2800" b="0" i="0" dirty="0" smtClean="0">
                <a:solidFill>
                  <a:srgbClr val="595757"/>
                </a:solidFill>
                <a:latin typeface="OPPOSans-R" panose="00020600040101010101" charset="-122"/>
                <a:ea typeface="OPPOSans-R" panose="00020600040101010101" charset="-122"/>
              </a:rPr>
              <a:t>5.以用户的路径做产品框架，做到产品功能的组合。</a:t>
            </a:r>
            <a:endParaRPr lang="zh-CN" sz="2800" b="0" i="0" dirty="0" smtClean="0">
              <a:solidFill>
                <a:srgbClr val="595757"/>
              </a:solidFill>
              <a:latin typeface="OPPOSans-R" panose="00020600040101010101" charset="-122"/>
              <a:ea typeface="OPPOSans-R" panose="00020600040101010101" charset="-122"/>
            </a:endParaRPr>
          </a:p>
          <a:p>
            <a:pPr algn="l">
              <a:lnSpc>
                <a:spcPct val="143000"/>
              </a:lnSpc>
            </a:pPr>
            <a:r>
              <a:rPr lang="zh-CN" sz="2800" b="0" i="0" dirty="0" smtClean="0">
                <a:solidFill>
                  <a:srgbClr val="595757"/>
                </a:solidFill>
                <a:latin typeface="OPPOSans-R" panose="00020600040101010101" charset="-122"/>
                <a:ea typeface="OPPOSans-R" panose="00020600040101010101" charset="-122"/>
              </a:rPr>
              <a:t>6. 维护产品的稳定性，同时考虑扩展功能或进入新市场的机会。</a:t>
            </a:r>
            <a:endParaRPr lang="zh-CN" sz="2800" b="0" i="0" dirty="0" smtClean="0">
              <a:solidFill>
                <a:srgbClr val="595757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Object 1005"/>
          <p:cNvSpPr txBox="1"/>
          <p:nvPr/>
        </p:nvSpPr>
        <p:spPr>
          <a:xfrm>
            <a:off x="2133600" y="1092200"/>
            <a:ext cx="94615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6000" b="0" i="0" spc="960" dirty="0" smtClean="0">
                <a:solidFill>
                  <a:srgbClr val="000000"/>
                </a:solidFill>
                <a:latin typeface="OPPOSans-B" panose="00020600040101010101" charset="-122"/>
                <a:ea typeface="OPPOSans-B" panose="00020600040101010101" charset="-122"/>
              </a:rPr>
              <a:t>会议现场</a:t>
            </a:r>
            <a:endParaRPr lang="zh-CN" sz="6000" b="0" i="0" spc="960" dirty="0" smtClean="0">
              <a:solidFill>
                <a:srgbClr val="000000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006" name="Object 1006"/>
          <p:cNvSpPr txBox="1"/>
          <p:nvPr/>
        </p:nvSpPr>
        <p:spPr>
          <a:xfrm>
            <a:off x="2133600" y="2072640"/>
            <a:ext cx="103505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30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Conference site</a:t>
            </a:r>
            <a:endParaRPr lang="zh-CN" sz="3000" b="0" i="0" spc="30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5011" name="image 5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700" y="6172200"/>
            <a:ext cx="965200" cy="7569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5220" y="4235450"/>
            <a:ext cx="8128000" cy="6470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215" y="4616450"/>
            <a:ext cx="9363710" cy="5512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480" y="4616450"/>
            <a:ext cx="11085830" cy="55124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Object 1401"/>
          <p:cNvSpPr txBox="1"/>
          <p:nvPr/>
        </p:nvSpPr>
        <p:spPr>
          <a:xfrm>
            <a:off x="1790699" y="4074673"/>
            <a:ext cx="12547600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9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PART THREE</a:t>
            </a:r>
            <a:endParaRPr lang="zh-CN" altLang="en-US"/>
          </a:p>
        </p:txBody>
      </p:sp>
      <p:sp>
        <p:nvSpPr>
          <p:cNvPr id="1402" name="Object 1402"/>
          <p:cNvSpPr txBox="1"/>
          <p:nvPr/>
        </p:nvSpPr>
        <p:spPr>
          <a:xfrm>
            <a:off x="1790700" y="5820471"/>
            <a:ext cx="10401300" cy="173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0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活/动/收/</a:t>
            </a:r>
            <a:r>
              <a:rPr lang="zh-CN" sz="10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获</a:t>
            </a:r>
            <a:endParaRPr lang="zh-CN" sz="10000" b="0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1404" name="image 1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074400" y="-2387600"/>
            <a:ext cx="18503900" cy="18503900"/>
          </a:xfrm>
          <a:prstGeom prst="rect">
            <a:avLst/>
          </a:prstGeom>
        </p:spPr>
      </p:pic>
      <p:pic>
        <p:nvPicPr>
          <p:cNvPr id="1405" name="image 14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68300" y="-469900"/>
            <a:ext cx="14655800" cy="14655800"/>
          </a:xfrm>
          <a:prstGeom prst="rect">
            <a:avLst/>
          </a:prstGeom>
        </p:spPr>
      </p:pic>
      <p:pic>
        <p:nvPicPr>
          <p:cNvPr id="1406" name="image 14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98700" y="1409700"/>
            <a:ext cx="10896600" cy="10896600"/>
          </a:xfrm>
          <a:prstGeom prst="rect">
            <a:avLst/>
          </a:prstGeom>
        </p:spPr>
      </p:pic>
      <p:pic>
        <p:nvPicPr>
          <p:cNvPr id="1407" name="image 14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49000" y="9182100"/>
            <a:ext cx="1155700" cy="1562100"/>
          </a:xfrm>
          <a:prstGeom prst="rect">
            <a:avLst/>
          </a:prstGeom>
        </p:spPr>
      </p:pic>
      <p:pic>
        <p:nvPicPr>
          <p:cNvPr id="1408" name="image 14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57300" y="1828800"/>
            <a:ext cx="1244600" cy="1460500"/>
          </a:xfrm>
          <a:prstGeom prst="rect">
            <a:avLst/>
          </a:prstGeom>
        </p:spPr>
      </p:pic>
      <p:sp>
        <p:nvSpPr>
          <p:cNvPr id="1409" name="Object 1409"/>
          <p:cNvSpPr txBox="1"/>
          <p:nvPr/>
        </p:nvSpPr>
        <p:spPr>
          <a:xfrm>
            <a:off x="16452998" y="2687381"/>
            <a:ext cx="12029508" cy="8001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6000" b="0" i="0" dirty="0" smtClean="0">
                <a:solidFill>
                  <a:srgbClr val="5484FF"/>
                </a:solidFill>
                <a:latin typeface="OPPOSans-R" panose="00020600040101010101" charset="-122"/>
                <a:ea typeface="OPPOSans-R" panose="00020600040101010101" charset="-122"/>
              </a:rPr>
              <a:t>03</a:t>
            </a:r>
            <a:endParaRPr lang="zh-CN" altLang="en-US"/>
          </a:p>
        </p:txBody>
      </p:sp>
      <p:pic>
        <p:nvPicPr>
          <p:cNvPr id="14010" name="image 140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555317" y="11338729"/>
            <a:ext cx="1186628" cy="11728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组合 1107"/>
          <p:cNvGrpSpPr/>
          <p:nvPr>
            <p:custDataLst>
              <p:tags r:id="rId1"/>
            </p:custDataLst>
          </p:nvPr>
        </p:nvGrpSpPr>
        <p:grpSpPr>
          <a:xfrm>
            <a:off x="10845800" y="2184400"/>
            <a:ext cx="5524500" cy="4341240"/>
            <a:chOff x="10845800" y="2184400"/>
            <a:chExt cx="5524500" cy="4341240"/>
          </a:xfrm>
        </p:grpSpPr>
        <p:pic>
          <p:nvPicPr>
            <p:cNvPr id="1108" name="image 110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/>
            <a:stretch>
              <a:fillRect/>
            </a:stretch>
          </p:blipFill>
          <p:spPr>
            <a:xfrm>
              <a:off x="10845800" y="2184400"/>
              <a:ext cx="2514600" cy="1968500"/>
            </a:xfrm>
            <a:prstGeom prst="rect">
              <a:avLst/>
            </a:prstGeom>
          </p:spPr>
        </p:pic>
        <p:sp>
          <p:nvSpPr>
            <p:cNvPr id="1109" name="Object 1109"/>
            <p:cNvSpPr txBox="1"/>
            <p:nvPr>
              <p:custDataLst>
                <p:tags r:id="rId4"/>
              </p:custDataLst>
            </p:nvPr>
          </p:nvSpPr>
          <p:spPr>
            <a:xfrm>
              <a:off x="11137900" y="2683780"/>
              <a:ext cx="2476500" cy="1257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7200" b="0" i="0" dirty="0" smtClean="0">
                  <a:solidFill>
                    <a:srgbClr val="FFFFFF"/>
                  </a:solidFill>
                  <a:latin typeface="OPPOSans-H" panose="00020600040101010101" charset="-122"/>
                  <a:ea typeface="OPPOSans-H" panose="00020600040101010101" charset="-122"/>
                </a:rPr>
                <a:t>01</a:t>
              </a:r>
              <a:endParaRPr lang="zh-CN" altLang="en-US"/>
            </a:p>
          </p:txBody>
        </p:sp>
        <p:sp>
          <p:nvSpPr>
            <p:cNvPr id="11010" name="Object 11010"/>
            <p:cNvSpPr txBox="1"/>
            <p:nvPr>
              <p:custDataLst>
                <p:tags r:id="rId5"/>
              </p:custDataLst>
            </p:nvPr>
          </p:nvSpPr>
          <p:spPr>
            <a:xfrm>
              <a:off x="10756900" y="4247318"/>
              <a:ext cx="4013200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AI领域的洞察</a:t>
              </a:r>
              <a:endParaRPr lang="zh-CN" altLang="en-US"/>
            </a:p>
          </p:txBody>
        </p:sp>
        <p:sp>
          <p:nvSpPr>
            <p:cNvPr id="11011" name="Object 11011"/>
            <p:cNvSpPr txBox="1"/>
            <p:nvPr>
              <p:custDataLst>
                <p:tags r:id="rId6"/>
              </p:custDataLst>
            </p:nvPr>
          </p:nvSpPr>
          <p:spPr>
            <a:xfrm>
              <a:off x="10756900" y="5115940"/>
              <a:ext cx="5765800" cy="1333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通过积极参与AI活动，我深刻领悟到人工智能的多领域应用，包括自然语言处理、计算机视觉、机器学习等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11012" name="组合 11012"/>
          <p:cNvGrpSpPr/>
          <p:nvPr>
            <p:custDataLst>
              <p:tags r:id="rId7"/>
            </p:custDataLst>
          </p:nvPr>
        </p:nvGrpSpPr>
        <p:grpSpPr>
          <a:xfrm>
            <a:off x="17335500" y="2184400"/>
            <a:ext cx="5511800" cy="3896740"/>
            <a:chOff x="17335500" y="2184400"/>
            <a:chExt cx="5511800" cy="3896740"/>
          </a:xfrm>
        </p:grpSpPr>
        <p:pic>
          <p:nvPicPr>
            <p:cNvPr id="11013" name="image 1101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>
              <a:off x="17335500" y="2184400"/>
              <a:ext cx="2501900" cy="1968500"/>
            </a:xfrm>
            <a:prstGeom prst="rect">
              <a:avLst/>
            </a:prstGeom>
          </p:spPr>
        </p:pic>
        <p:sp>
          <p:nvSpPr>
            <p:cNvPr id="11014" name="Object 11014"/>
            <p:cNvSpPr txBox="1"/>
            <p:nvPr>
              <p:custDataLst>
                <p:tags r:id="rId10"/>
              </p:custDataLst>
            </p:nvPr>
          </p:nvSpPr>
          <p:spPr>
            <a:xfrm>
              <a:off x="17538700" y="2683780"/>
              <a:ext cx="2476500" cy="1257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7200" b="0" i="0" dirty="0" smtClean="0">
                  <a:solidFill>
                    <a:srgbClr val="FFFFFF"/>
                  </a:solidFill>
                  <a:latin typeface="OPPOSans-H" panose="00020600040101010101" charset="-122"/>
                  <a:ea typeface="OPPOSans-H" panose="00020600040101010101" charset="-122"/>
                </a:rPr>
                <a:t>02</a:t>
              </a:r>
              <a:endParaRPr lang="zh-CN" altLang="en-US"/>
            </a:p>
          </p:txBody>
        </p:sp>
        <p:sp>
          <p:nvSpPr>
            <p:cNvPr id="11015" name="Object 11015"/>
            <p:cNvSpPr txBox="1"/>
            <p:nvPr>
              <p:custDataLst>
                <p:tags r:id="rId11"/>
              </p:custDataLst>
            </p:nvPr>
          </p:nvSpPr>
          <p:spPr>
            <a:xfrm>
              <a:off x="17233900" y="4244779"/>
              <a:ext cx="4483100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职业路径的规划</a:t>
              </a:r>
              <a:endParaRPr lang="zh-CN" altLang="en-US"/>
            </a:p>
          </p:txBody>
        </p:sp>
        <p:sp>
          <p:nvSpPr>
            <p:cNvPr id="11016" name="Object 11016"/>
            <p:cNvSpPr txBox="1"/>
            <p:nvPr>
              <p:custDataLst>
                <p:tags r:id="rId12"/>
              </p:custDataLst>
            </p:nvPr>
          </p:nvSpPr>
          <p:spPr>
            <a:xfrm>
              <a:off x="17233900" y="5115940"/>
              <a:ext cx="5765800" cy="889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这些活动为我描绘出了AI领域的职业发展图谱。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11017" name="组合 11017"/>
          <p:cNvGrpSpPr/>
          <p:nvPr>
            <p:custDataLst>
              <p:tags r:id="rId13"/>
            </p:custDataLst>
          </p:nvPr>
        </p:nvGrpSpPr>
        <p:grpSpPr>
          <a:xfrm>
            <a:off x="10756900" y="7988300"/>
            <a:ext cx="5765800" cy="4781550"/>
            <a:chOff x="10756900" y="7988300"/>
            <a:chExt cx="5765800" cy="4781550"/>
          </a:xfrm>
        </p:grpSpPr>
        <p:pic>
          <p:nvPicPr>
            <p:cNvPr id="11018" name="image 110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10845800" y="7988300"/>
              <a:ext cx="2514600" cy="1968500"/>
            </a:xfrm>
            <a:prstGeom prst="rect">
              <a:avLst/>
            </a:prstGeom>
          </p:spPr>
        </p:pic>
        <p:sp>
          <p:nvSpPr>
            <p:cNvPr id="11019" name="Object 11019"/>
            <p:cNvSpPr txBox="1"/>
            <p:nvPr>
              <p:custDataLst>
                <p:tags r:id="rId16"/>
              </p:custDataLst>
            </p:nvPr>
          </p:nvSpPr>
          <p:spPr>
            <a:xfrm>
              <a:off x="11074400" y="8487680"/>
              <a:ext cx="2476500" cy="1257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7200" b="0" i="0" dirty="0" smtClean="0">
                  <a:solidFill>
                    <a:srgbClr val="FFFFFF"/>
                  </a:solidFill>
                  <a:latin typeface="OPPOSans-H" panose="00020600040101010101" charset="-122"/>
                  <a:ea typeface="OPPOSans-H" panose="00020600040101010101" charset="-122"/>
                </a:rPr>
                <a:t>03</a:t>
              </a:r>
              <a:endParaRPr lang="zh-CN" altLang="en-US"/>
            </a:p>
          </p:txBody>
        </p:sp>
        <p:sp>
          <p:nvSpPr>
            <p:cNvPr id="11020" name="Object 11020"/>
            <p:cNvSpPr txBox="1"/>
            <p:nvPr>
              <p:custDataLst>
                <p:tags r:id="rId17"/>
              </p:custDataLst>
            </p:nvPr>
          </p:nvSpPr>
          <p:spPr>
            <a:xfrm>
              <a:off x="10756900" y="10059035"/>
              <a:ext cx="4729480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AI行业全景</a:t>
              </a:r>
              <a:r>
                <a:rPr lang="zh-CN" sz="40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的了解</a:t>
              </a:r>
              <a:endParaRPr lang="zh-CN" sz="4000" b="1" i="0" dirty="0" smtClean="0">
                <a:solidFill>
                  <a:srgbClr val="000000"/>
                </a:solidFill>
                <a:latin typeface="OPPOSans-M" panose="00020600040101010101" charset="-122"/>
                <a:ea typeface="OPPOSans-M" panose="00020600040101010101" charset="-122"/>
              </a:endParaRPr>
            </a:p>
          </p:txBody>
        </p:sp>
        <p:sp>
          <p:nvSpPr>
            <p:cNvPr id="11021" name="Object 11021"/>
            <p:cNvSpPr txBox="1"/>
            <p:nvPr>
              <p:custDataLst>
                <p:tags r:id="rId18"/>
              </p:custDataLst>
            </p:nvPr>
          </p:nvSpPr>
          <p:spPr>
            <a:xfrm>
              <a:off x="10756900" y="10920095"/>
              <a:ext cx="5765800" cy="184975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通过与业内专家交流和参与活动，我对AI行业的生态系统、创新公司以及领军企业的经营策略有了更全面的了解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11022" name="组合 11022"/>
          <p:cNvGrpSpPr/>
          <p:nvPr>
            <p:custDataLst>
              <p:tags r:id="rId19"/>
            </p:custDataLst>
          </p:nvPr>
        </p:nvGrpSpPr>
        <p:grpSpPr>
          <a:xfrm>
            <a:off x="17233900" y="7988300"/>
            <a:ext cx="5765800" cy="3820541"/>
            <a:chOff x="17233900" y="7988300"/>
            <a:chExt cx="5765800" cy="3820541"/>
          </a:xfrm>
        </p:grpSpPr>
        <p:pic>
          <p:nvPicPr>
            <p:cNvPr id="11023" name="image 11023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/>
            <a:srcRect/>
            <a:stretch>
              <a:fillRect/>
            </a:stretch>
          </p:blipFill>
          <p:spPr>
            <a:xfrm>
              <a:off x="17335500" y="7988300"/>
              <a:ext cx="2501900" cy="1968500"/>
            </a:xfrm>
            <a:prstGeom prst="rect">
              <a:avLst/>
            </a:prstGeom>
          </p:spPr>
        </p:pic>
        <p:sp>
          <p:nvSpPr>
            <p:cNvPr id="11024" name="Object 11024"/>
            <p:cNvSpPr txBox="1"/>
            <p:nvPr>
              <p:custDataLst>
                <p:tags r:id="rId22"/>
              </p:custDataLst>
            </p:nvPr>
          </p:nvSpPr>
          <p:spPr>
            <a:xfrm>
              <a:off x="17513300" y="8487680"/>
              <a:ext cx="2476500" cy="1257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7200" b="0" i="0" dirty="0" smtClean="0">
                  <a:solidFill>
                    <a:srgbClr val="FFFFFF"/>
                  </a:solidFill>
                  <a:latin typeface="OPPOSans-H" panose="00020600040101010101" charset="-122"/>
                  <a:ea typeface="OPPOSans-H" panose="00020600040101010101" charset="-122"/>
                </a:rPr>
                <a:t>04</a:t>
              </a:r>
              <a:endParaRPr lang="zh-CN" altLang="en-US"/>
            </a:p>
          </p:txBody>
        </p:sp>
        <p:sp>
          <p:nvSpPr>
            <p:cNvPr id="11025" name="Object 11025"/>
            <p:cNvSpPr txBox="1"/>
            <p:nvPr>
              <p:custDataLst>
                <p:tags r:id="rId23"/>
              </p:custDataLst>
            </p:nvPr>
          </p:nvSpPr>
          <p:spPr>
            <a:xfrm>
              <a:off x="17233900" y="10059035"/>
              <a:ext cx="4690745" cy="698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政策风向的洞悉</a:t>
              </a:r>
              <a:endParaRPr lang="zh-CN" altLang="en-US"/>
            </a:p>
          </p:txBody>
        </p:sp>
        <p:sp>
          <p:nvSpPr>
            <p:cNvPr id="11026" name="Object 11026"/>
            <p:cNvSpPr txBox="1"/>
            <p:nvPr>
              <p:custDataLst>
                <p:tags r:id="rId24"/>
              </p:custDataLst>
            </p:nvPr>
          </p:nvSpPr>
          <p:spPr>
            <a:xfrm>
              <a:off x="17233900" y="10919841"/>
              <a:ext cx="5765800" cy="889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对AI领域的政策趋势、伦理规范等方面有了更为明晰的认知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pic>
        <p:nvPicPr>
          <p:cNvPr id="2" name="image 11021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-38100" y="-12700"/>
            <a:ext cx="2743200" cy="137414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230630" y="1063625"/>
            <a:ext cx="7721600" cy="11290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Object 1701"/>
          <p:cNvSpPr txBox="1"/>
          <p:nvPr/>
        </p:nvSpPr>
        <p:spPr>
          <a:xfrm>
            <a:off x="1790700" y="4126743"/>
            <a:ext cx="10922000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9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PART FOUR</a:t>
            </a:r>
            <a:endParaRPr lang="zh-CN" altLang="en-US"/>
          </a:p>
        </p:txBody>
      </p:sp>
      <p:sp>
        <p:nvSpPr>
          <p:cNvPr id="1702" name="Object 1702"/>
          <p:cNvSpPr txBox="1"/>
          <p:nvPr/>
        </p:nvSpPr>
        <p:spPr>
          <a:xfrm>
            <a:off x="1790700" y="5820472"/>
            <a:ext cx="9436100" cy="173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0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未/</a:t>
            </a:r>
            <a:r>
              <a:rPr lang="zh-CN" sz="10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来/计/划</a:t>
            </a:r>
            <a:endParaRPr lang="zh-CN" altLang="en-US"/>
          </a:p>
        </p:txBody>
      </p:sp>
      <p:pic>
        <p:nvPicPr>
          <p:cNvPr id="1704" name="image 17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074400" y="-2387600"/>
            <a:ext cx="18503900" cy="18503900"/>
          </a:xfrm>
          <a:prstGeom prst="rect">
            <a:avLst/>
          </a:prstGeom>
        </p:spPr>
      </p:pic>
      <p:pic>
        <p:nvPicPr>
          <p:cNvPr id="1705" name="image 17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68300" y="-469900"/>
            <a:ext cx="14655800" cy="14655800"/>
          </a:xfrm>
          <a:prstGeom prst="rect">
            <a:avLst/>
          </a:prstGeom>
        </p:spPr>
      </p:pic>
      <p:pic>
        <p:nvPicPr>
          <p:cNvPr id="1706" name="image 17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98700" y="1409700"/>
            <a:ext cx="10896600" cy="10896600"/>
          </a:xfrm>
          <a:prstGeom prst="rect">
            <a:avLst/>
          </a:prstGeom>
        </p:spPr>
      </p:pic>
      <p:pic>
        <p:nvPicPr>
          <p:cNvPr id="1707" name="image 17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49000" y="9182100"/>
            <a:ext cx="1155700" cy="1562100"/>
          </a:xfrm>
          <a:prstGeom prst="rect">
            <a:avLst/>
          </a:prstGeom>
        </p:spPr>
      </p:pic>
      <p:pic>
        <p:nvPicPr>
          <p:cNvPr id="1708" name="image 17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57300" y="1828800"/>
            <a:ext cx="1244600" cy="1460500"/>
          </a:xfrm>
          <a:prstGeom prst="rect">
            <a:avLst/>
          </a:prstGeom>
        </p:spPr>
      </p:pic>
      <p:sp>
        <p:nvSpPr>
          <p:cNvPr id="1709" name="Object 1709"/>
          <p:cNvSpPr txBox="1"/>
          <p:nvPr/>
        </p:nvSpPr>
        <p:spPr>
          <a:xfrm>
            <a:off x="16758766" y="2781300"/>
            <a:ext cx="10947538" cy="8001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6000" b="0" i="0" dirty="0" smtClean="0">
                <a:solidFill>
                  <a:srgbClr val="5484FF"/>
                </a:solidFill>
                <a:latin typeface="OPPOSans-R" panose="00020600040101010101" charset="-122"/>
                <a:ea typeface="OPPOSans-R" panose="00020600040101010101" charset="-122"/>
              </a:rPr>
              <a:t>04</a:t>
            </a:r>
            <a:endParaRPr lang="zh-CN" altLang="en-US"/>
          </a:p>
        </p:txBody>
      </p:sp>
      <p:pic>
        <p:nvPicPr>
          <p:cNvPr id="17010" name="image 170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555317" y="11338729"/>
            <a:ext cx="1186628" cy="11728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" name="image 19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348700" y="1562100"/>
            <a:ext cx="279400" cy="279400"/>
          </a:xfrm>
          <a:prstGeom prst="rect">
            <a:avLst/>
          </a:prstGeom>
        </p:spPr>
      </p:pic>
      <p:pic>
        <p:nvPicPr>
          <p:cNvPr id="1905" name="image 19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958300" y="1562100"/>
            <a:ext cx="279400" cy="279400"/>
          </a:xfrm>
          <a:prstGeom prst="rect">
            <a:avLst/>
          </a:prstGeom>
        </p:spPr>
      </p:pic>
      <p:pic>
        <p:nvPicPr>
          <p:cNvPr id="1906" name="image 19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567900" y="1562100"/>
            <a:ext cx="279400" cy="279400"/>
          </a:xfrm>
          <a:prstGeom prst="rect">
            <a:avLst/>
          </a:prstGeom>
        </p:spPr>
      </p:pic>
      <p:grpSp>
        <p:nvGrpSpPr>
          <p:cNvPr id="1907" name="组合 1907"/>
          <p:cNvGrpSpPr/>
          <p:nvPr>
            <p:custDataLst>
              <p:tags r:id="rId4"/>
            </p:custDataLst>
          </p:nvPr>
        </p:nvGrpSpPr>
        <p:grpSpPr>
          <a:xfrm>
            <a:off x="15938500" y="4381500"/>
            <a:ext cx="5918200" cy="6007100"/>
            <a:chOff x="15938500" y="4381500"/>
            <a:chExt cx="5918200" cy="6007100"/>
          </a:xfrm>
        </p:grpSpPr>
        <p:pic>
          <p:nvPicPr>
            <p:cNvPr id="1908" name="image 19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5938500" y="4521200"/>
              <a:ext cx="5867400" cy="5867400"/>
            </a:xfrm>
            <a:prstGeom prst="rect">
              <a:avLst/>
            </a:prstGeom>
          </p:spPr>
        </p:pic>
        <p:sp>
          <p:nvSpPr>
            <p:cNvPr id="1909" name="Object 1909"/>
            <p:cNvSpPr txBox="1"/>
            <p:nvPr>
              <p:custDataLst>
                <p:tags r:id="rId7"/>
              </p:custDataLst>
            </p:nvPr>
          </p:nvSpPr>
          <p:spPr>
            <a:xfrm>
              <a:off x="17087850" y="5718073"/>
              <a:ext cx="3568700" cy="876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CN" sz="5000" b="0" i="0" dirty="0" smtClean="0">
                  <a:solidFill>
                    <a:srgbClr val="B5B5B6"/>
                  </a:solidFill>
                  <a:latin typeface="OPPOSans-H" panose="00020600040101010101" charset="-122"/>
                  <a:ea typeface="OPPOSans-H" panose="00020600040101010101" charset="-122"/>
                </a:rPr>
                <a:t>科研</a:t>
              </a:r>
              <a:r>
                <a:rPr lang="zh-CN" sz="5000" b="0" i="0" dirty="0" smtClean="0">
                  <a:solidFill>
                    <a:srgbClr val="B5B5B6"/>
                  </a:solidFill>
                  <a:latin typeface="OPPOSans-H" panose="00020600040101010101" charset="-122"/>
                  <a:ea typeface="OPPOSans-H" panose="00020600040101010101" charset="-122"/>
                </a:rPr>
                <a:t>实践</a:t>
              </a:r>
              <a:endParaRPr lang="zh-CN" sz="5000" b="0" i="0" dirty="0" smtClean="0">
                <a:solidFill>
                  <a:srgbClr val="B5B5B6"/>
                </a:solidFill>
                <a:latin typeface="OPPOSans-H" panose="00020600040101010101" charset="-122"/>
                <a:ea typeface="OPPOSans-H" panose="00020600040101010101" charset="-122"/>
              </a:endParaRPr>
            </a:p>
          </p:txBody>
        </p:sp>
        <p:sp>
          <p:nvSpPr>
            <p:cNvPr id="19010" name="Object 19010"/>
            <p:cNvSpPr txBox="1"/>
            <p:nvPr>
              <p:custDataLst>
                <p:tags r:id="rId8"/>
              </p:custDataLst>
            </p:nvPr>
          </p:nvSpPr>
          <p:spPr>
            <a:xfrm>
              <a:off x="16732250" y="7176770"/>
              <a:ext cx="4138930" cy="299212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CN" sz="3200" b="0" i="0" dirty="0" smtClean="0">
                  <a:solidFill>
                    <a:srgbClr val="000000"/>
                  </a:solidFill>
                  <a:latin typeface="OPPOSans-R" panose="00020600040101010101" charset="-122"/>
                  <a:ea typeface="OPPOSans-R" panose="00020600040101010101" charset="-122"/>
                </a:rPr>
                <a:t>争取在研究生期间进行人工智能相关领域的科研项目，了解产业实践</a:t>
              </a:r>
              <a:endParaRPr lang="zh-CN" sz="32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pic>
          <p:nvPicPr>
            <p:cNvPr id="19011" name="image 190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19888200" y="4381500"/>
              <a:ext cx="1536700" cy="1536700"/>
            </a:xfrm>
            <a:prstGeom prst="rect">
              <a:avLst/>
            </a:prstGeom>
          </p:spPr>
        </p:pic>
        <p:sp>
          <p:nvSpPr>
            <p:cNvPr id="19012" name="Object 19012"/>
            <p:cNvSpPr txBox="1"/>
            <p:nvPr>
              <p:custDataLst>
                <p:tags r:id="rId11"/>
              </p:custDataLst>
            </p:nvPr>
          </p:nvSpPr>
          <p:spPr>
            <a:xfrm>
              <a:off x="20078700" y="4571553"/>
              <a:ext cx="1778000" cy="965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5500" b="1" i="0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</a:rPr>
                <a:t>03</a:t>
              </a:r>
              <a:endParaRPr lang="zh-CN" altLang="en-US"/>
            </a:p>
          </p:txBody>
        </p:sp>
      </p:grpSp>
      <p:grpSp>
        <p:nvGrpSpPr>
          <p:cNvPr id="19013" name="组合 19013"/>
          <p:cNvGrpSpPr/>
          <p:nvPr>
            <p:custDataLst>
              <p:tags r:id="rId12"/>
            </p:custDataLst>
          </p:nvPr>
        </p:nvGrpSpPr>
        <p:grpSpPr>
          <a:xfrm>
            <a:off x="9372600" y="4381500"/>
            <a:ext cx="5918200" cy="6007100"/>
            <a:chOff x="9372600" y="4381500"/>
            <a:chExt cx="5918200" cy="6007100"/>
          </a:xfrm>
        </p:grpSpPr>
        <p:pic>
          <p:nvPicPr>
            <p:cNvPr id="19014" name="image 190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>
            <a:xfrm>
              <a:off x="9372600" y="4521200"/>
              <a:ext cx="5867400" cy="5867400"/>
            </a:xfrm>
            <a:prstGeom prst="rect">
              <a:avLst/>
            </a:prstGeom>
          </p:spPr>
        </p:pic>
        <p:sp>
          <p:nvSpPr>
            <p:cNvPr id="19015" name="Object 19015"/>
            <p:cNvSpPr txBox="1"/>
            <p:nvPr>
              <p:custDataLst>
                <p:tags r:id="rId15"/>
              </p:custDataLst>
            </p:nvPr>
          </p:nvSpPr>
          <p:spPr>
            <a:xfrm>
              <a:off x="9874250" y="5718073"/>
              <a:ext cx="4864099" cy="876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CN" sz="5000" b="0" i="0" dirty="0" smtClean="0">
                  <a:solidFill>
                    <a:srgbClr val="56BEB3"/>
                  </a:solidFill>
                  <a:latin typeface="OPPOSans-H" panose="00020600040101010101" charset="-122"/>
                  <a:ea typeface="OPPOSans-H" panose="00020600040101010101" charset="-122"/>
                </a:rPr>
                <a:t>参与</a:t>
              </a:r>
              <a:r>
                <a:rPr lang="zh-CN" sz="5000" b="0" i="0" dirty="0" smtClean="0">
                  <a:solidFill>
                    <a:srgbClr val="56BEB3"/>
                  </a:solidFill>
                  <a:latin typeface="OPPOSans-H" panose="00020600040101010101" charset="-122"/>
                  <a:ea typeface="OPPOSans-H" panose="00020600040101010101" charset="-122"/>
                </a:rPr>
                <a:t>开源</a:t>
              </a:r>
              <a:endParaRPr lang="zh-CN" sz="5000" b="0" i="0" dirty="0" smtClean="0">
                <a:solidFill>
                  <a:srgbClr val="56BEB3"/>
                </a:solidFill>
                <a:latin typeface="OPPOSans-H" panose="00020600040101010101" charset="-122"/>
                <a:ea typeface="OPPOSans-H" panose="00020600040101010101" charset="-122"/>
              </a:endParaRPr>
            </a:p>
          </p:txBody>
        </p:sp>
        <p:sp>
          <p:nvSpPr>
            <p:cNvPr id="19016" name="Object 19016"/>
            <p:cNvSpPr txBox="1"/>
            <p:nvPr>
              <p:custDataLst>
                <p:tags r:id="rId16"/>
              </p:custDataLst>
            </p:nvPr>
          </p:nvSpPr>
          <p:spPr>
            <a:xfrm>
              <a:off x="10507345" y="6942455"/>
              <a:ext cx="4109085" cy="281686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CN" sz="3200" b="0" i="0" dirty="0" smtClean="0">
                  <a:solidFill>
                    <a:srgbClr val="000000"/>
                  </a:solidFill>
                  <a:latin typeface="OPPOSans-R" panose="00020600040101010101" charset="-122"/>
                  <a:ea typeface="OPPOSans-R" panose="00020600040101010101" charset="-122"/>
                </a:rPr>
                <a:t>在GitHub参与开源项目，了解实际应用场景，提高团队协作和编程能力。</a:t>
              </a:r>
              <a:endParaRPr lang="zh-CN" sz="32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pic>
          <p:nvPicPr>
            <p:cNvPr id="19017" name="image 1901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>
            <a:xfrm>
              <a:off x="13322300" y="4381500"/>
              <a:ext cx="1536700" cy="1536700"/>
            </a:xfrm>
            <a:prstGeom prst="rect">
              <a:avLst/>
            </a:prstGeom>
          </p:spPr>
        </p:pic>
        <p:sp>
          <p:nvSpPr>
            <p:cNvPr id="19018" name="Object 19018"/>
            <p:cNvSpPr txBox="1"/>
            <p:nvPr>
              <p:custDataLst>
                <p:tags r:id="rId19"/>
              </p:custDataLst>
            </p:nvPr>
          </p:nvSpPr>
          <p:spPr>
            <a:xfrm>
              <a:off x="13512800" y="4571553"/>
              <a:ext cx="1778000" cy="9779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5600" b="1" i="0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</a:rPr>
                <a:t>02</a:t>
              </a:r>
              <a:endParaRPr lang="zh-CN" altLang="en-US"/>
            </a:p>
          </p:txBody>
        </p:sp>
      </p:grpSp>
      <p:grpSp>
        <p:nvGrpSpPr>
          <p:cNvPr id="19019" name="组合 19019"/>
          <p:cNvGrpSpPr/>
          <p:nvPr>
            <p:custDataLst>
              <p:tags r:id="rId20"/>
            </p:custDataLst>
          </p:nvPr>
        </p:nvGrpSpPr>
        <p:grpSpPr>
          <a:xfrm>
            <a:off x="2806700" y="4381500"/>
            <a:ext cx="6019800" cy="6007100"/>
            <a:chOff x="2806700" y="4381500"/>
            <a:chExt cx="6019800" cy="6007100"/>
          </a:xfrm>
        </p:grpSpPr>
        <p:pic>
          <p:nvPicPr>
            <p:cNvPr id="19020" name="image 1902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>
            <a:xfrm>
              <a:off x="2806700" y="4521200"/>
              <a:ext cx="5867400" cy="5867400"/>
            </a:xfrm>
            <a:prstGeom prst="rect">
              <a:avLst/>
            </a:prstGeom>
          </p:spPr>
        </p:pic>
        <p:sp>
          <p:nvSpPr>
            <p:cNvPr id="19021" name="Object 19021"/>
            <p:cNvSpPr txBox="1"/>
            <p:nvPr>
              <p:custDataLst>
                <p:tags r:id="rId23"/>
              </p:custDataLst>
            </p:nvPr>
          </p:nvSpPr>
          <p:spPr>
            <a:xfrm>
              <a:off x="3600450" y="5718073"/>
              <a:ext cx="4279900" cy="876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CN" sz="5000" b="0" i="0" dirty="0" smtClean="0">
                  <a:solidFill>
                    <a:srgbClr val="5C86F7"/>
                  </a:solidFill>
                  <a:latin typeface="OPPOSans-H" panose="00020600040101010101" charset="-122"/>
                  <a:ea typeface="OPPOSans-H" panose="00020600040101010101" charset="-122"/>
                </a:rPr>
                <a:t>学术深造</a:t>
              </a:r>
              <a:endParaRPr lang="zh-CN" altLang="en-US"/>
            </a:p>
          </p:txBody>
        </p:sp>
        <p:sp>
          <p:nvSpPr>
            <p:cNvPr id="19022" name="Object 19022"/>
            <p:cNvSpPr txBox="1"/>
            <p:nvPr>
              <p:custDataLst>
                <p:tags r:id="rId24"/>
              </p:custDataLst>
            </p:nvPr>
          </p:nvSpPr>
          <p:spPr>
            <a:xfrm>
              <a:off x="3600450" y="6776085"/>
              <a:ext cx="4439285" cy="339280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CN" sz="3200" b="0" i="0" dirty="0" smtClean="0">
                  <a:solidFill>
                    <a:srgbClr val="000000"/>
                  </a:solidFill>
                  <a:latin typeface="OPPOSans-R" panose="00020600040101010101" charset="-122"/>
                  <a:ea typeface="OPPOSans-R" panose="00020600040101010101" charset="-122"/>
                </a:rPr>
                <a:t>系统学习机器学习的理论基础和常用算法，如监督学习、无监督学习、深度学习等</a:t>
              </a:r>
              <a:endParaRPr lang="zh-CN" sz="32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  <p:pic>
          <p:nvPicPr>
            <p:cNvPr id="19023" name="image 19023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>
            <a:xfrm>
              <a:off x="6756400" y="4381500"/>
              <a:ext cx="1536700" cy="1536700"/>
            </a:xfrm>
            <a:prstGeom prst="rect">
              <a:avLst/>
            </a:prstGeom>
          </p:spPr>
        </p:pic>
        <p:sp>
          <p:nvSpPr>
            <p:cNvPr id="19024" name="Object 19024"/>
            <p:cNvSpPr txBox="1"/>
            <p:nvPr>
              <p:custDataLst>
                <p:tags r:id="rId27"/>
              </p:custDataLst>
            </p:nvPr>
          </p:nvSpPr>
          <p:spPr>
            <a:xfrm>
              <a:off x="7048500" y="4571553"/>
              <a:ext cx="1778000" cy="965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5500" b="1" i="0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</a:rPr>
                <a:t>01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image 2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871700" y="-254000"/>
            <a:ext cx="16332200" cy="16332200"/>
          </a:xfrm>
          <a:prstGeom prst="rect">
            <a:avLst/>
          </a:prstGeom>
        </p:spPr>
      </p:pic>
      <p:pic>
        <p:nvPicPr>
          <p:cNvPr id="2002" name="image 2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71900" y="1917700"/>
            <a:ext cx="1092200" cy="1079500"/>
          </a:xfrm>
          <a:prstGeom prst="rect">
            <a:avLst/>
          </a:prstGeom>
        </p:spPr>
      </p:pic>
      <p:pic>
        <p:nvPicPr>
          <p:cNvPr id="2003" name="image 2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95900" y="2768600"/>
            <a:ext cx="10312400" cy="10312400"/>
          </a:xfrm>
          <a:prstGeom prst="rect">
            <a:avLst/>
          </a:prstGeom>
        </p:spPr>
      </p:pic>
      <p:pic>
        <p:nvPicPr>
          <p:cNvPr id="2004" name="image 20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497300" y="1181100"/>
            <a:ext cx="13487400" cy="13512800"/>
          </a:xfrm>
          <a:prstGeom prst="rect">
            <a:avLst/>
          </a:prstGeom>
        </p:spPr>
      </p:pic>
      <p:pic>
        <p:nvPicPr>
          <p:cNvPr id="2005" name="image 20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79600" y="8877300"/>
            <a:ext cx="4038600" cy="673100"/>
          </a:xfrm>
          <a:prstGeom prst="rect">
            <a:avLst/>
          </a:prstGeom>
        </p:spPr>
      </p:pic>
      <p:sp>
        <p:nvSpPr>
          <p:cNvPr id="2007" name="Object 2007"/>
          <p:cNvSpPr txBox="1"/>
          <p:nvPr/>
        </p:nvSpPr>
        <p:spPr>
          <a:xfrm>
            <a:off x="2209800" y="8827681"/>
            <a:ext cx="4711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35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汇报人：张童</a:t>
            </a:r>
            <a:r>
              <a:rPr lang="zh-CN" sz="35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银</a:t>
            </a:r>
            <a:endParaRPr lang="zh-CN" sz="3500" b="1" i="0" dirty="0" smtClean="0">
              <a:solidFill>
                <a:srgbClr val="FFFFFF"/>
              </a:solidFill>
              <a:latin typeface="OPPOSans-M" panose="00020600040101010101" charset="-122"/>
              <a:ea typeface="OPPOSans-M" panose="00020600040101010101" charset="-122"/>
            </a:endParaRPr>
          </a:p>
        </p:txBody>
      </p:sp>
      <p:sp>
        <p:nvSpPr>
          <p:cNvPr id="2008" name="Object 2008"/>
          <p:cNvSpPr txBox="1"/>
          <p:nvPr/>
        </p:nvSpPr>
        <p:spPr>
          <a:xfrm>
            <a:off x="1778000" y="6060898"/>
            <a:ext cx="8559800" cy="2082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2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感谢观看</a:t>
            </a:r>
            <a:endParaRPr lang="zh-CN" altLang="en-US"/>
          </a:p>
        </p:txBody>
      </p:sp>
      <p:pic>
        <p:nvPicPr>
          <p:cNvPr id="2009" name="image 20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68500" y="1409700"/>
            <a:ext cx="279400" cy="279400"/>
          </a:xfrm>
          <a:prstGeom prst="rect">
            <a:avLst/>
          </a:prstGeom>
        </p:spPr>
      </p:pic>
      <p:pic>
        <p:nvPicPr>
          <p:cNvPr id="20010" name="image 200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578100" y="1409700"/>
            <a:ext cx="279400" cy="279400"/>
          </a:xfrm>
          <a:prstGeom prst="rect">
            <a:avLst/>
          </a:prstGeom>
        </p:spPr>
      </p:pic>
      <p:pic>
        <p:nvPicPr>
          <p:cNvPr id="20011" name="image 20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187700" y="1409700"/>
            <a:ext cx="279400" cy="279400"/>
          </a:xfrm>
          <a:prstGeom prst="rect">
            <a:avLst/>
          </a:prstGeom>
        </p:spPr>
      </p:pic>
      <p:pic>
        <p:nvPicPr>
          <p:cNvPr id="20012" name="image 200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913100" y="7442200"/>
            <a:ext cx="1270000" cy="1092200"/>
          </a:xfrm>
          <a:prstGeom prst="rect">
            <a:avLst/>
          </a:prstGeom>
        </p:spPr>
      </p:pic>
      <p:pic>
        <p:nvPicPr>
          <p:cNvPr id="20013" name="image 200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748500" y="11658600"/>
            <a:ext cx="1193800" cy="1117600"/>
          </a:xfrm>
          <a:prstGeom prst="rect">
            <a:avLst/>
          </a:prstGeom>
        </p:spPr>
      </p:pic>
      <p:pic>
        <p:nvPicPr>
          <p:cNvPr id="20014" name="image 200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1310600" y="2286000"/>
            <a:ext cx="952500" cy="1270000"/>
          </a:xfrm>
          <a:prstGeom prst="rect">
            <a:avLst/>
          </a:prstGeom>
        </p:spPr>
      </p:pic>
      <p:pic>
        <p:nvPicPr>
          <p:cNvPr id="20015" name="image 200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7132300" y="3378200"/>
            <a:ext cx="10223500" cy="9055100"/>
          </a:xfrm>
          <a:prstGeom prst="rect">
            <a:avLst/>
          </a:prstGeom>
        </p:spPr>
      </p:pic>
      <p:sp>
        <p:nvSpPr>
          <p:cNvPr id="20016" name="Object 20016"/>
          <p:cNvSpPr txBox="1"/>
          <p:nvPr/>
        </p:nvSpPr>
        <p:spPr>
          <a:xfrm>
            <a:off x="1778000" y="3203398"/>
            <a:ext cx="14922500" cy="279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83000"/>
              </a:lnSpc>
            </a:pPr>
            <a:r>
              <a:rPr lang="zh-CN" sz="11000" b="0" i="0" dirty="0" smtClean="0">
                <a:solidFill>
                  <a:srgbClr val="5C86F7"/>
                </a:solidFill>
                <a:latin typeface="OPPOSans-H" panose="00020600040101010101" charset="-122"/>
                <a:ea typeface="OPPOSans-H" panose="00020600040101010101" charset="-122"/>
              </a:rPr>
              <a:t>THANKS</a:t>
            </a:r>
            <a:endParaRPr lang="zh-CN" altLang="en-US" sz="11000"/>
          </a:p>
          <a:p>
            <a:pPr algn="l">
              <a:lnSpc>
                <a:spcPct val="83000"/>
              </a:lnSpc>
            </a:pPr>
            <a:r>
              <a:rPr lang="zh-CN" sz="11000" b="0" i="0" dirty="0" smtClean="0">
                <a:solidFill>
                  <a:srgbClr val="5C86F7"/>
                </a:solidFill>
                <a:latin typeface="OPPOSans-H" panose="00020600040101010101" charset="-122"/>
                <a:ea typeface="OPPOSans-H" panose="00020600040101010101" charset="-122"/>
              </a:rPr>
              <a:t>FOR WATCHING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074400" y="-2387600"/>
            <a:ext cx="18503900" cy="185039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68300" y="-469900"/>
            <a:ext cx="14655800" cy="146558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98700" y="1409700"/>
            <a:ext cx="10896600" cy="10896600"/>
          </a:xfrm>
          <a:prstGeom prst="rect">
            <a:avLst/>
          </a:prstGeom>
        </p:spPr>
      </p:pic>
      <p:pic>
        <p:nvPicPr>
          <p:cNvPr id="304" name="image 3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49000" y="9182100"/>
            <a:ext cx="1155700" cy="1562100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57300" y="1828800"/>
            <a:ext cx="1244600" cy="1460500"/>
          </a:xfrm>
          <a:prstGeom prst="rect">
            <a:avLst/>
          </a:prstGeom>
        </p:spPr>
      </p:pic>
      <p:sp>
        <p:nvSpPr>
          <p:cNvPr id="306" name="Object 306"/>
          <p:cNvSpPr txBox="1"/>
          <p:nvPr/>
        </p:nvSpPr>
        <p:spPr>
          <a:xfrm>
            <a:off x="17107842" y="2667000"/>
            <a:ext cx="10926094" cy="8001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6000" b="0" i="0" dirty="0" smtClean="0">
                <a:solidFill>
                  <a:srgbClr val="5484FF"/>
                </a:solidFill>
                <a:latin typeface="OPPOSans-R" panose="00020600040101010101" charset="-122"/>
                <a:ea typeface="OPPOSans-R" panose="00020600040101010101" charset="-122"/>
              </a:rPr>
              <a:t>01</a:t>
            </a:r>
            <a:endParaRPr lang="zh-CN" altLang="en-US"/>
          </a:p>
        </p:txBody>
      </p:sp>
      <p:sp>
        <p:nvSpPr>
          <p:cNvPr id="307" name="Object 307"/>
          <p:cNvSpPr txBox="1"/>
          <p:nvPr/>
        </p:nvSpPr>
        <p:spPr>
          <a:xfrm>
            <a:off x="1790700" y="4215643"/>
            <a:ext cx="10210800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9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PART ONE</a:t>
            </a:r>
            <a:endParaRPr lang="zh-CN" altLang="en-US"/>
          </a:p>
        </p:txBody>
      </p:sp>
      <p:sp>
        <p:nvSpPr>
          <p:cNvPr id="308" name="Object 308"/>
          <p:cNvSpPr txBox="1"/>
          <p:nvPr/>
        </p:nvSpPr>
        <p:spPr>
          <a:xfrm>
            <a:off x="1790700" y="5824282"/>
            <a:ext cx="9690099" cy="173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0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时/代/背/</a:t>
            </a:r>
            <a:r>
              <a:rPr lang="zh-CN" sz="10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景</a:t>
            </a:r>
            <a:endParaRPr lang="zh-CN" sz="10000" b="0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3010" name="image 30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555317" y="11338729"/>
            <a:ext cx="1186628" cy="1172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 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821900" y="1727200"/>
            <a:ext cx="279400" cy="279400"/>
          </a:xfrm>
          <a:prstGeom prst="rect">
            <a:avLst/>
          </a:prstGeom>
        </p:spPr>
      </p:pic>
      <p:pic>
        <p:nvPicPr>
          <p:cNvPr id="405" name="image 4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21900" y="2336800"/>
            <a:ext cx="279400" cy="279400"/>
          </a:xfrm>
          <a:prstGeom prst="rect">
            <a:avLst/>
          </a:prstGeom>
        </p:spPr>
      </p:pic>
      <p:pic>
        <p:nvPicPr>
          <p:cNvPr id="406" name="image 4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21900" y="2946400"/>
            <a:ext cx="279400" cy="279400"/>
          </a:xfrm>
          <a:prstGeom prst="rect">
            <a:avLst/>
          </a:prstGeom>
        </p:spPr>
      </p:pic>
      <p:pic>
        <p:nvPicPr>
          <p:cNvPr id="1201" name="image 12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46600" y="-12700"/>
            <a:ext cx="11760200" cy="13741400"/>
          </a:xfrm>
          <a:prstGeom prst="rect">
            <a:avLst/>
          </a:prstGeom>
        </p:spPr>
      </p:pic>
      <p:pic>
        <p:nvPicPr>
          <p:cNvPr id="3" name="image 120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1308100"/>
            <a:ext cx="8420100" cy="11074400"/>
          </a:xfrm>
          <a:prstGeom prst="rect">
            <a:avLst/>
          </a:prstGeom>
        </p:spPr>
      </p:pic>
      <p:pic>
        <p:nvPicPr>
          <p:cNvPr id="1203" name="image 120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902190" y="1534160"/>
            <a:ext cx="14668500" cy="11087100"/>
          </a:xfrm>
          <a:prstGeom prst="rect">
            <a:avLst/>
          </a:prstGeom>
        </p:spPr>
      </p:pic>
      <p:sp>
        <p:nvSpPr>
          <p:cNvPr id="1206" name="Object 1206"/>
          <p:cNvSpPr txBox="1"/>
          <p:nvPr/>
        </p:nvSpPr>
        <p:spPr>
          <a:xfrm>
            <a:off x="11125200" y="5357440"/>
            <a:ext cx="4406899" cy="26162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14000"/>
              </a:lnSpc>
            </a:pPr>
            <a:endParaRPr lang="zh-CN" altLang="en-US"/>
          </a:p>
        </p:txBody>
      </p:sp>
      <p:sp>
        <p:nvSpPr>
          <p:cNvPr id="4" name="Object 1206"/>
          <p:cNvSpPr txBox="1"/>
          <p:nvPr/>
        </p:nvSpPr>
        <p:spPr>
          <a:xfrm>
            <a:off x="11125200" y="4531995"/>
            <a:ext cx="4447540" cy="2616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5000" b="1" i="0" dirty="0" smtClean="0">
                <a:solidFill>
                  <a:schemeClr val="accent5"/>
                </a:solidFill>
                <a:latin typeface="OPPOSans-B" panose="00020600040101010101" charset="-122"/>
                <a:ea typeface="OPPOSans-B" panose="00020600040101010101" charset="-122"/>
              </a:rPr>
              <a:t>当今</a:t>
            </a:r>
            <a:endParaRPr lang="zh-CN" sz="15000" b="1" i="0" dirty="0" smtClean="0">
              <a:solidFill>
                <a:schemeClr val="accent5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209" name="Object 1209"/>
          <p:cNvSpPr txBox="1"/>
          <p:nvPr/>
        </p:nvSpPr>
        <p:spPr>
          <a:xfrm>
            <a:off x="11125200" y="7740650"/>
            <a:ext cx="5283200" cy="353695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17000"/>
              </a:lnSpc>
            </a:pPr>
            <a:r>
              <a:rPr lang="zh-CN" sz="28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AIGC技术在多个行业的应用案例不断涌现，如GPT-3、DALL-E等生成式AI技术已经在各行业中展现出巨大的应用潜力。这些应用不仅提高了工作效率，降低了成本，也推动了组织管理模式的创新</a:t>
            </a:r>
            <a:endParaRPr lang="zh-CN" sz="2800" b="0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2011" name="Object 12011"/>
          <p:cNvSpPr txBox="1"/>
          <p:nvPr/>
        </p:nvSpPr>
        <p:spPr>
          <a:xfrm>
            <a:off x="17933670" y="4531940"/>
            <a:ext cx="4406899" cy="26162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14000"/>
              </a:lnSpc>
            </a:pPr>
            <a:r>
              <a:rPr lang="zh-CN" sz="15000" b="1" i="0" dirty="0" smtClean="0">
                <a:solidFill>
                  <a:srgbClr val="EA7D7D"/>
                </a:solidFill>
                <a:latin typeface="OPPOSans-B" panose="00020600040101010101" charset="-122"/>
                <a:ea typeface="OPPOSans-B" panose="00020600040101010101" charset="-122"/>
              </a:rPr>
              <a:t>未来</a:t>
            </a:r>
            <a:endParaRPr lang="zh-CN" sz="15000" b="1" i="0" dirty="0" smtClean="0">
              <a:solidFill>
                <a:srgbClr val="EA7D7D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2014" name="Object 12014"/>
          <p:cNvSpPr txBox="1"/>
          <p:nvPr/>
        </p:nvSpPr>
        <p:spPr>
          <a:xfrm>
            <a:off x="17818100" y="7740967"/>
            <a:ext cx="5283200" cy="9906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17000"/>
              </a:lnSpc>
            </a:pPr>
            <a:endParaRPr lang="zh-CN" altLang="en-US"/>
          </a:p>
        </p:txBody>
      </p:sp>
      <p:sp>
        <p:nvSpPr>
          <p:cNvPr id="5" name="Object 12014"/>
          <p:cNvSpPr txBox="1"/>
          <p:nvPr/>
        </p:nvSpPr>
        <p:spPr>
          <a:xfrm>
            <a:off x="17576800" y="7740967"/>
            <a:ext cx="5283200" cy="990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8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2024年，随着AIGC技术的发展，智能化应用将呈现爆发式增长，预计到2024年全球将涌现出超过5亿个新应用，这相当于过去40年间出现的应用数总和。《2024 AIGC应用层十大趋势》白皮书揭示了应用层创新、AI Agent等技术趋势，预示着AIGC产业将迎来新的发展机遇</a:t>
            </a:r>
            <a:endParaRPr lang="zh-CN" sz="2800" b="0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1207" name="image 120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129000" y="5060950"/>
            <a:ext cx="279400" cy="279400"/>
          </a:xfrm>
          <a:prstGeom prst="rect">
            <a:avLst/>
          </a:prstGeom>
        </p:spPr>
      </p:pic>
      <p:pic>
        <p:nvPicPr>
          <p:cNvPr id="12012" name="image 120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2340570" y="5078095"/>
            <a:ext cx="279400" cy="279400"/>
          </a:xfrm>
          <a:prstGeom prst="rect">
            <a:avLst/>
          </a:prstGeom>
        </p:spPr>
      </p:pic>
      <p:pic>
        <p:nvPicPr>
          <p:cNvPr id="906" name="image 90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53090" y="2005965"/>
            <a:ext cx="6530975" cy="2085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57560" y="2379980"/>
            <a:ext cx="61220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800" b="1">
                <a:solidFill>
                  <a:schemeClr val="bg1"/>
                </a:solidFill>
              </a:rPr>
              <a:t>发展</a:t>
            </a:r>
            <a:r>
              <a:rPr lang="zh-CN" altLang="en-US" sz="8800" b="1">
                <a:solidFill>
                  <a:schemeClr val="bg1"/>
                </a:solidFill>
              </a:rPr>
              <a:t>状况</a:t>
            </a:r>
            <a:endParaRPr lang="zh-CN" altLang="en-US" sz="8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image 14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95700" y="6946900"/>
            <a:ext cx="1397000" cy="1397000"/>
          </a:xfrm>
          <a:prstGeom prst="rect">
            <a:avLst/>
          </a:prstGeom>
        </p:spPr>
      </p:pic>
      <p:sp>
        <p:nvSpPr>
          <p:cNvPr id="1404" name="Object 1404"/>
          <p:cNvSpPr txBox="1"/>
          <p:nvPr/>
        </p:nvSpPr>
        <p:spPr>
          <a:xfrm>
            <a:off x="2182773" y="9564816"/>
            <a:ext cx="4406900" cy="889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5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AIGC技术在电商辅助经营方面的应用，通过内容整合服务商的深耕，实现了技术的有效整合和利用</a:t>
            </a:r>
            <a:endParaRPr lang="zh-CN" sz="2500" b="0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405" name="Object 1405"/>
          <p:cNvSpPr txBox="1"/>
          <p:nvPr/>
        </p:nvSpPr>
        <p:spPr>
          <a:xfrm>
            <a:off x="3353442" y="6956871"/>
            <a:ext cx="19304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sz="70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01</a:t>
            </a:r>
            <a:endParaRPr lang="zh-CN" altLang="en-US"/>
          </a:p>
        </p:txBody>
      </p:sp>
      <p:sp>
        <p:nvSpPr>
          <p:cNvPr id="1406" name="Object 1406"/>
          <p:cNvSpPr txBox="1"/>
          <p:nvPr/>
        </p:nvSpPr>
        <p:spPr>
          <a:xfrm>
            <a:off x="2284169" y="8483021"/>
            <a:ext cx="4305508" cy="6984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sz="4000" b="1" i="0" dirty="0" smtClean="0">
                <a:solidFill>
                  <a:srgbClr val="3C46A6"/>
                </a:solidFill>
                <a:latin typeface="OPPOSans-B" panose="00020600040101010101" charset="-122"/>
                <a:ea typeface="OPPOSans-B" panose="00020600040101010101" charset="-122"/>
              </a:rPr>
              <a:t>电商行业</a:t>
            </a:r>
            <a:endParaRPr lang="zh-CN" sz="4000" b="1" i="0" dirty="0" smtClean="0">
              <a:solidFill>
                <a:srgbClr val="3C46A6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pic>
        <p:nvPicPr>
          <p:cNvPr id="1407" name="image 140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7300" y="6946900"/>
            <a:ext cx="1397000" cy="1397000"/>
          </a:xfrm>
          <a:prstGeom prst="rect">
            <a:avLst/>
          </a:prstGeom>
        </p:spPr>
      </p:pic>
      <p:sp>
        <p:nvSpPr>
          <p:cNvPr id="1408" name="Object 1408"/>
          <p:cNvSpPr txBox="1"/>
          <p:nvPr/>
        </p:nvSpPr>
        <p:spPr>
          <a:xfrm>
            <a:off x="7370723" y="9564816"/>
            <a:ext cx="4406900" cy="1333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5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AIGC技术在金融行业的应用场景广泛，包括智能营销、智能客服和催收、智能风控、智能投资、虚拟营业厅和数字人等方向</a:t>
            </a:r>
            <a:endParaRPr lang="zh-CN" sz="2500" b="0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409" name="Object 1409"/>
          <p:cNvSpPr txBox="1"/>
          <p:nvPr/>
        </p:nvSpPr>
        <p:spPr>
          <a:xfrm>
            <a:off x="8592192" y="6956871"/>
            <a:ext cx="19304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sz="70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02</a:t>
            </a:r>
            <a:endParaRPr lang="zh-CN" altLang="en-US"/>
          </a:p>
        </p:txBody>
      </p:sp>
      <p:sp>
        <p:nvSpPr>
          <p:cNvPr id="14010" name="Object 14010"/>
          <p:cNvSpPr txBox="1"/>
          <p:nvPr/>
        </p:nvSpPr>
        <p:spPr>
          <a:xfrm>
            <a:off x="7370714" y="8478960"/>
            <a:ext cx="4514692" cy="6984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sz="4000" b="1" i="0" dirty="0" smtClean="0">
                <a:solidFill>
                  <a:srgbClr val="57C0D3"/>
                </a:solidFill>
                <a:latin typeface="OPPOSans-B" panose="00020600040101010101" charset="-122"/>
                <a:ea typeface="OPPOSans-B" panose="00020600040101010101" charset="-122"/>
              </a:rPr>
              <a:t>金融行业</a:t>
            </a:r>
            <a:endParaRPr lang="zh-CN" altLang="en-US"/>
          </a:p>
        </p:txBody>
      </p:sp>
      <p:pic>
        <p:nvPicPr>
          <p:cNvPr id="14011" name="image 140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58900" y="6946900"/>
            <a:ext cx="1397000" cy="1397000"/>
          </a:xfrm>
          <a:prstGeom prst="rect">
            <a:avLst/>
          </a:prstGeom>
        </p:spPr>
      </p:pic>
      <p:sp>
        <p:nvSpPr>
          <p:cNvPr id="14012" name="Object 14012"/>
          <p:cNvSpPr txBox="1"/>
          <p:nvPr/>
        </p:nvSpPr>
        <p:spPr>
          <a:xfrm>
            <a:off x="12545973" y="9564816"/>
            <a:ext cx="4406900" cy="1333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5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AIGC技术通过合成数据集助力机器人产品研发，展示了其在产品研发中的创新应用</a:t>
            </a:r>
            <a:endParaRPr lang="zh-CN" altLang="en-US"/>
          </a:p>
        </p:txBody>
      </p:sp>
      <p:sp>
        <p:nvSpPr>
          <p:cNvPr id="14013" name="Object 14013"/>
          <p:cNvSpPr txBox="1"/>
          <p:nvPr/>
        </p:nvSpPr>
        <p:spPr>
          <a:xfrm>
            <a:off x="13767442" y="6956871"/>
            <a:ext cx="19304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sz="70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03</a:t>
            </a:r>
            <a:endParaRPr lang="zh-CN" altLang="en-US"/>
          </a:p>
        </p:txBody>
      </p:sp>
      <p:sp>
        <p:nvSpPr>
          <p:cNvPr id="14014" name="Object 14014"/>
          <p:cNvSpPr txBox="1"/>
          <p:nvPr/>
        </p:nvSpPr>
        <p:spPr>
          <a:xfrm>
            <a:off x="12545964" y="8477942"/>
            <a:ext cx="4406912" cy="6984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sz="4000" b="1" i="0" dirty="0" smtClean="0">
                <a:solidFill>
                  <a:srgbClr val="F2B840"/>
                </a:solidFill>
                <a:latin typeface="OPPOSans-B" panose="00020600040101010101" charset="-122"/>
                <a:ea typeface="OPPOSans-B" panose="00020600040101010101" charset="-122"/>
              </a:rPr>
              <a:t>工业领域</a:t>
            </a:r>
            <a:endParaRPr lang="zh-CN" sz="4000" b="1" i="0" dirty="0" smtClean="0">
              <a:solidFill>
                <a:srgbClr val="F2B840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pic>
        <p:nvPicPr>
          <p:cNvPr id="14015" name="image 140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240500" y="6946900"/>
            <a:ext cx="1397000" cy="1397000"/>
          </a:xfrm>
          <a:prstGeom prst="rect">
            <a:avLst/>
          </a:prstGeom>
        </p:spPr>
      </p:pic>
      <p:sp>
        <p:nvSpPr>
          <p:cNvPr id="14016" name="Object 14016"/>
          <p:cNvSpPr txBox="1"/>
          <p:nvPr/>
        </p:nvSpPr>
        <p:spPr>
          <a:xfrm>
            <a:off x="17727573" y="9564816"/>
            <a:ext cx="4406900" cy="1333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sz="25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AIGC技术加速了内容生产的效率，重构了内容产业。例如，麦当劳的巨无霸青铜汉堡案例，展示了由AI制作的内容如何被用于营销活动中</a:t>
            </a:r>
            <a:endParaRPr lang="zh-CN" sz="2500" b="0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sp>
        <p:nvSpPr>
          <p:cNvPr id="14017" name="Object 14017"/>
          <p:cNvSpPr txBox="1"/>
          <p:nvPr/>
        </p:nvSpPr>
        <p:spPr>
          <a:xfrm>
            <a:off x="18961742" y="6956871"/>
            <a:ext cx="19304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sz="70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rPr>
              <a:t>04</a:t>
            </a:r>
            <a:endParaRPr lang="zh-CN" altLang="en-US"/>
          </a:p>
        </p:txBody>
      </p:sp>
      <p:sp>
        <p:nvSpPr>
          <p:cNvPr id="14018" name="Object 14018"/>
          <p:cNvSpPr txBox="1"/>
          <p:nvPr/>
        </p:nvSpPr>
        <p:spPr>
          <a:xfrm>
            <a:off x="17846422" y="8482515"/>
            <a:ext cx="4288055" cy="6984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zh-CN" sz="4000" b="1" i="0" dirty="0" smtClean="0">
                <a:solidFill>
                  <a:srgbClr val="EA7D7D"/>
                </a:solidFill>
                <a:latin typeface="OPPOSans-B" panose="00020600040101010101" charset="-122"/>
                <a:ea typeface="OPPOSans-B" panose="00020600040101010101" charset="-122"/>
              </a:rPr>
              <a:t>内容产业</a:t>
            </a:r>
            <a:endParaRPr lang="zh-CN" sz="4000" b="1" i="0" dirty="0" smtClean="0">
              <a:solidFill>
                <a:srgbClr val="EA7D7D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pic>
        <p:nvPicPr>
          <p:cNvPr id="201" name="image 20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7985" y="1092200"/>
            <a:ext cx="6264275" cy="4959985"/>
          </a:xfrm>
          <a:prstGeom prst="rect">
            <a:avLst/>
          </a:prstGeom>
        </p:spPr>
      </p:pic>
      <p:pic>
        <p:nvPicPr>
          <p:cNvPr id="11022" name="image 110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59620" y="2382520"/>
            <a:ext cx="11948795" cy="1999615"/>
          </a:xfrm>
          <a:prstGeom prst="rect">
            <a:avLst/>
          </a:prstGeom>
        </p:spPr>
      </p:pic>
      <p:sp>
        <p:nvSpPr>
          <p:cNvPr id="11024" name="Object 11024"/>
          <p:cNvSpPr txBox="1"/>
          <p:nvPr/>
        </p:nvSpPr>
        <p:spPr>
          <a:xfrm>
            <a:off x="10274300" y="2772410"/>
            <a:ext cx="1079754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14000"/>
              </a:lnSpc>
            </a:pPr>
            <a:r>
              <a:rPr lang="zh-CN" sz="7000" b="1" i="0" dirty="0" smtClean="0">
                <a:solidFill>
                  <a:srgbClr val="3C46A6"/>
                </a:solidFill>
                <a:latin typeface="OPPOSans-H" panose="00020600040101010101" charset="-122"/>
                <a:ea typeface="OPPOSans-H" panose="00020600040101010101" charset="-122"/>
              </a:rPr>
              <a:t>AIGC技术</a:t>
            </a:r>
            <a:r>
              <a:rPr lang="zh-CN" sz="7000" b="1" i="0" dirty="0" smtClean="0">
                <a:solidFill>
                  <a:srgbClr val="3C46A6"/>
                </a:solidFill>
                <a:latin typeface="OPPOSans-H" panose="00020600040101010101" charset="-122"/>
                <a:ea typeface="OPPOSans-H" panose="00020600040101010101" charset="-122"/>
              </a:rPr>
              <a:t>目前的应用案例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Object 701"/>
          <p:cNvSpPr txBox="1"/>
          <p:nvPr/>
        </p:nvSpPr>
        <p:spPr>
          <a:xfrm>
            <a:off x="1790700" y="4037843"/>
            <a:ext cx="10566400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9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PART TWO</a:t>
            </a:r>
            <a:endParaRPr lang="zh-CN" altLang="en-US"/>
          </a:p>
        </p:txBody>
      </p:sp>
      <p:sp>
        <p:nvSpPr>
          <p:cNvPr id="702" name="Object 702"/>
          <p:cNvSpPr txBox="1"/>
          <p:nvPr/>
        </p:nvSpPr>
        <p:spPr>
          <a:xfrm>
            <a:off x="1790700" y="5795072"/>
            <a:ext cx="10172699" cy="173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10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活/动/内/</a:t>
            </a:r>
            <a:r>
              <a:rPr lang="zh-CN" sz="10000" b="0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容</a:t>
            </a:r>
            <a:endParaRPr lang="zh-CN" sz="10000" b="0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704" name="image 7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074400" y="-2387600"/>
            <a:ext cx="18503900" cy="18503900"/>
          </a:xfrm>
          <a:prstGeom prst="rect">
            <a:avLst/>
          </a:prstGeom>
        </p:spPr>
      </p:pic>
      <p:pic>
        <p:nvPicPr>
          <p:cNvPr id="705" name="image 7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68300" y="-469900"/>
            <a:ext cx="14655800" cy="14655800"/>
          </a:xfrm>
          <a:prstGeom prst="rect">
            <a:avLst/>
          </a:prstGeom>
        </p:spPr>
      </p:pic>
      <p:pic>
        <p:nvPicPr>
          <p:cNvPr id="706" name="image 7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98700" y="1409700"/>
            <a:ext cx="10896600" cy="10896600"/>
          </a:xfrm>
          <a:prstGeom prst="rect">
            <a:avLst/>
          </a:prstGeom>
        </p:spPr>
      </p:pic>
      <p:pic>
        <p:nvPicPr>
          <p:cNvPr id="707" name="image 7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49000" y="9182100"/>
            <a:ext cx="1155700" cy="1562100"/>
          </a:xfrm>
          <a:prstGeom prst="rect">
            <a:avLst/>
          </a:prstGeom>
        </p:spPr>
      </p:pic>
      <p:pic>
        <p:nvPicPr>
          <p:cNvPr id="708" name="image 7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57300" y="1828800"/>
            <a:ext cx="1244600" cy="1460500"/>
          </a:xfrm>
          <a:prstGeom prst="rect">
            <a:avLst/>
          </a:prstGeom>
        </p:spPr>
      </p:pic>
      <p:sp>
        <p:nvSpPr>
          <p:cNvPr id="709" name="Object 709"/>
          <p:cNvSpPr txBox="1"/>
          <p:nvPr/>
        </p:nvSpPr>
        <p:spPr>
          <a:xfrm>
            <a:off x="16772339" y="2781300"/>
            <a:ext cx="11415274" cy="8001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6000" b="0" i="0" dirty="0" smtClean="0">
                <a:solidFill>
                  <a:srgbClr val="5484FF"/>
                </a:solidFill>
                <a:latin typeface="OPPOSans-R" panose="00020600040101010101" charset="-122"/>
                <a:ea typeface="OPPOSans-R" panose="00020600040101010101" charset="-122"/>
              </a:rPr>
              <a:t>02</a:t>
            </a:r>
            <a:endParaRPr lang="zh-CN" altLang="en-US"/>
          </a:p>
        </p:txBody>
      </p:sp>
      <p:pic>
        <p:nvPicPr>
          <p:cNvPr id="7010" name="image 70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555317" y="11338729"/>
            <a:ext cx="1186628" cy="1172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Object 801"/>
          <p:cNvSpPr txBox="1"/>
          <p:nvPr/>
        </p:nvSpPr>
        <p:spPr>
          <a:xfrm>
            <a:off x="1828800" y="3022451"/>
            <a:ext cx="10629900" cy="698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举办单位：西安市人工智能产业发展联盟</a:t>
            </a:r>
            <a:endParaRPr lang="zh-CN" sz="4000" b="0" i="0" dirty="0" smtClean="0">
              <a:solidFill>
                <a:srgbClr val="5484FF"/>
              </a:solidFill>
              <a:latin typeface="OPPOSans-H" panose="00020600040101010101" charset="-122"/>
              <a:ea typeface="OPPOSans-H" panose="00020600040101010101" charset="-122"/>
            </a:endParaRPr>
          </a:p>
        </p:txBody>
      </p:sp>
      <p:sp>
        <p:nvSpPr>
          <p:cNvPr id="802" name="Object 802"/>
          <p:cNvSpPr txBox="1"/>
          <p:nvPr/>
        </p:nvSpPr>
        <p:spPr>
          <a:xfrm>
            <a:off x="1828800" y="1281430"/>
            <a:ext cx="91186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6000" b="1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走进国家超级计算中心</a:t>
            </a:r>
            <a:endParaRPr lang="zh-CN" sz="6000" b="1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803" name="image 8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17700" y="11645900"/>
            <a:ext cx="279400" cy="2794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17700" y="11036300"/>
            <a:ext cx="279400" cy="2794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17700" y="10426700"/>
            <a:ext cx="279400" cy="279400"/>
          </a:xfrm>
          <a:prstGeom prst="rect">
            <a:avLst/>
          </a:prstGeom>
        </p:spPr>
      </p:pic>
      <p:grpSp>
        <p:nvGrpSpPr>
          <p:cNvPr id="807" name="组合 807"/>
          <p:cNvGrpSpPr/>
          <p:nvPr/>
        </p:nvGrpSpPr>
        <p:grpSpPr>
          <a:xfrm>
            <a:off x="4267200" y="5029200"/>
            <a:ext cx="8559800" cy="2936240"/>
            <a:chOff x="4267200" y="5029200"/>
            <a:chExt cx="8559800" cy="2936240"/>
          </a:xfrm>
        </p:grpSpPr>
        <p:pic>
          <p:nvPicPr>
            <p:cNvPr id="808" name="image 80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267200" y="5029200"/>
              <a:ext cx="2540000" cy="2794000"/>
            </a:xfrm>
            <a:prstGeom prst="rect">
              <a:avLst/>
            </a:prstGeom>
          </p:spPr>
        </p:pic>
        <p:sp>
          <p:nvSpPr>
            <p:cNvPr id="809" name="Object 809"/>
            <p:cNvSpPr txBox="1"/>
            <p:nvPr/>
          </p:nvSpPr>
          <p:spPr>
            <a:xfrm>
              <a:off x="5021580" y="5595620"/>
              <a:ext cx="808355" cy="7874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5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01</a:t>
              </a:r>
              <a:endParaRPr lang="zh-CN" altLang="en-US"/>
            </a:p>
          </p:txBody>
        </p:sp>
        <p:sp>
          <p:nvSpPr>
            <p:cNvPr id="8010" name="Object 8010"/>
            <p:cNvSpPr txBox="1"/>
            <p:nvPr/>
          </p:nvSpPr>
          <p:spPr>
            <a:xfrm>
              <a:off x="6861810" y="5331460"/>
              <a:ext cx="5965190" cy="263398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了解国产加速卡及其在各领域的应用，计算机视觉领域（CV）和自然语言处理领域（NLP）可以拓展国产加速卡的性能。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8012" name="组合 8012"/>
          <p:cNvGrpSpPr/>
          <p:nvPr/>
        </p:nvGrpSpPr>
        <p:grpSpPr>
          <a:xfrm>
            <a:off x="14262100" y="5029200"/>
            <a:ext cx="7988300" cy="2794000"/>
            <a:chOff x="14262100" y="5029200"/>
            <a:chExt cx="7988300" cy="2794000"/>
          </a:xfrm>
        </p:grpSpPr>
        <p:pic>
          <p:nvPicPr>
            <p:cNvPr id="8013" name="image 80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262100" y="5029200"/>
              <a:ext cx="2540000" cy="2794000"/>
            </a:xfrm>
            <a:prstGeom prst="rect">
              <a:avLst/>
            </a:prstGeom>
          </p:spPr>
        </p:pic>
        <p:sp>
          <p:nvSpPr>
            <p:cNvPr id="8014" name="Object 8014"/>
            <p:cNvSpPr txBox="1"/>
            <p:nvPr/>
          </p:nvSpPr>
          <p:spPr>
            <a:xfrm>
              <a:off x="14864080" y="5575598"/>
              <a:ext cx="5524500" cy="7874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5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02</a:t>
              </a:r>
              <a:endParaRPr lang="zh-CN" altLang="en-US"/>
            </a:p>
          </p:txBody>
        </p:sp>
        <p:sp>
          <p:nvSpPr>
            <p:cNvPr id="8015" name="Object 8015"/>
            <p:cNvSpPr txBox="1"/>
            <p:nvPr/>
          </p:nvSpPr>
          <p:spPr>
            <a:xfrm>
              <a:off x="16802100" y="5297170"/>
              <a:ext cx="5448300" cy="104648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了解世界超算及中国超算发展，清晰认识超算的主要应用场景。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8017" name="组合 8017"/>
          <p:cNvGrpSpPr/>
          <p:nvPr/>
        </p:nvGrpSpPr>
        <p:grpSpPr>
          <a:xfrm>
            <a:off x="4267200" y="9131300"/>
            <a:ext cx="8191500" cy="3098165"/>
            <a:chOff x="4267200" y="9131300"/>
            <a:chExt cx="8191500" cy="3098165"/>
          </a:xfrm>
        </p:grpSpPr>
        <p:pic>
          <p:nvPicPr>
            <p:cNvPr id="8018" name="image 801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267200" y="9131300"/>
              <a:ext cx="2540000" cy="2794000"/>
            </a:xfrm>
            <a:prstGeom prst="rect">
              <a:avLst/>
            </a:prstGeom>
          </p:spPr>
        </p:pic>
        <p:sp>
          <p:nvSpPr>
            <p:cNvPr id="8019" name="Object 8019"/>
            <p:cNvSpPr txBox="1"/>
            <p:nvPr/>
          </p:nvSpPr>
          <p:spPr>
            <a:xfrm>
              <a:off x="4849495" y="9696450"/>
              <a:ext cx="980440" cy="7874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5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03</a:t>
              </a:r>
              <a:endParaRPr lang="zh-CN" altLang="en-US"/>
            </a:p>
          </p:txBody>
        </p:sp>
        <p:sp>
          <p:nvSpPr>
            <p:cNvPr id="8020" name="Object 8020"/>
            <p:cNvSpPr txBox="1"/>
            <p:nvPr/>
          </p:nvSpPr>
          <p:spPr>
            <a:xfrm>
              <a:off x="7010400" y="9218295"/>
              <a:ext cx="5448300" cy="301117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21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在计算机视觉中，多模态AI用于图像和视频分析，可以帮助自动识别和理解图像中的对象、场景和情感，例如人脸识别、图像标注和视频监控。</a:t>
              </a:r>
              <a:endParaRPr lang="zh-CN" sz="321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  <p:grpSp>
        <p:nvGrpSpPr>
          <p:cNvPr id="8022" name="组合 8022"/>
          <p:cNvGrpSpPr/>
          <p:nvPr/>
        </p:nvGrpSpPr>
        <p:grpSpPr>
          <a:xfrm>
            <a:off x="14262100" y="9131300"/>
            <a:ext cx="8329294" cy="2794000"/>
            <a:chOff x="14262100" y="9131300"/>
            <a:chExt cx="8329294" cy="2794000"/>
          </a:xfrm>
        </p:grpSpPr>
        <p:pic>
          <p:nvPicPr>
            <p:cNvPr id="8023" name="image 802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4262100" y="9131300"/>
              <a:ext cx="2540000" cy="2794000"/>
            </a:xfrm>
            <a:prstGeom prst="rect">
              <a:avLst/>
            </a:prstGeom>
          </p:spPr>
        </p:pic>
        <p:sp>
          <p:nvSpPr>
            <p:cNvPr id="8024" name="Object 8024"/>
            <p:cNvSpPr txBox="1"/>
            <p:nvPr/>
          </p:nvSpPr>
          <p:spPr>
            <a:xfrm>
              <a:off x="14864080" y="9700895"/>
              <a:ext cx="965835" cy="7874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500" b="1" i="0" dirty="0" smtClean="0">
                  <a:solidFill>
                    <a:srgbClr val="000000"/>
                  </a:solidFill>
                  <a:latin typeface="OPPOSans-M" panose="00020600040101010101" charset="-122"/>
                  <a:ea typeface="OPPOSans-M" panose="00020600040101010101" charset="-122"/>
                </a:rPr>
                <a:t>04</a:t>
              </a:r>
              <a:endParaRPr lang="zh-CN" altLang="en-US"/>
            </a:p>
          </p:txBody>
        </p:sp>
        <p:sp>
          <p:nvSpPr>
            <p:cNvPr id="8025" name="Object 8025"/>
            <p:cNvSpPr txBox="1"/>
            <p:nvPr/>
          </p:nvSpPr>
          <p:spPr>
            <a:xfrm>
              <a:off x="17143095" y="9218041"/>
              <a:ext cx="5448299" cy="444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98000"/>
                </a:lnSpc>
              </a:pPr>
              <a:r>
                <a:rPr lang="zh-CN" sz="3000" b="0" i="0" dirty="0" smtClean="0">
                  <a:solidFill>
                    <a:srgbClr val="727171"/>
                  </a:solidFill>
                  <a:latin typeface="OPPOSans-R" panose="00020600040101010101" charset="-122"/>
                  <a:ea typeface="OPPOSans-R" panose="00020600040101010101" charset="-122"/>
                </a:rPr>
                <a:t>AI在金融领域的识别判断，算法策略，信息内容，各方监管有着诸多应用</a:t>
              </a:r>
              <a:endParaRPr lang="zh-CN" sz="3000" b="0" i="0" dirty="0" smtClean="0">
                <a:solidFill>
                  <a:srgbClr val="727171"/>
                </a:solidFill>
                <a:latin typeface="OPPOSans-R" panose="00020600040101010101" charset="-122"/>
                <a:ea typeface="OPPOSans-R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Object 1005"/>
          <p:cNvSpPr txBox="1"/>
          <p:nvPr/>
        </p:nvSpPr>
        <p:spPr>
          <a:xfrm>
            <a:off x="2133600" y="1092200"/>
            <a:ext cx="9461500" cy="736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4800" b="0" i="0" spc="960" dirty="0" smtClean="0">
                <a:solidFill>
                  <a:srgbClr val="000000"/>
                </a:solidFill>
                <a:latin typeface="OPPOSans-B" panose="00020600040101010101" charset="-122"/>
                <a:ea typeface="OPPOSans-B" panose="00020600040101010101" charset="-122"/>
              </a:rPr>
              <a:t>企业现场</a:t>
            </a:r>
            <a:r>
              <a:rPr lang="zh-CN" sz="4800" b="0" i="0" spc="960" dirty="0" smtClean="0">
                <a:solidFill>
                  <a:srgbClr val="000000"/>
                </a:solidFill>
                <a:latin typeface="OPPOSans-B" panose="00020600040101010101" charset="-122"/>
                <a:ea typeface="OPPOSans-B" panose="00020600040101010101" charset="-122"/>
              </a:rPr>
              <a:t>参观</a:t>
            </a:r>
            <a:endParaRPr lang="zh-CN" sz="4800" b="0" i="0" spc="960" dirty="0" smtClean="0">
              <a:solidFill>
                <a:srgbClr val="000000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sp>
        <p:nvSpPr>
          <p:cNvPr id="1006" name="Object 1006"/>
          <p:cNvSpPr txBox="1"/>
          <p:nvPr/>
        </p:nvSpPr>
        <p:spPr>
          <a:xfrm>
            <a:off x="2133600" y="1841500"/>
            <a:ext cx="103505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30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Enterprise site visit</a:t>
            </a:r>
            <a:endParaRPr lang="zh-CN" sz="3000" b="0" i="0" spc="30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4720" y="3573145"/>
            <a:ext cx="10279380" cy="5782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00" y="3613785"/>
            <a:ext cx="10195560" cy="5741670"/>
          </a:xfrm>
          <a:prstGeom prst="rect">
            <a:avLst/>
          </a:prstGeom>
        </p:spPr>
      </p:pic>
      <p:pic>
        <p:nvPicPr>
          <p:cNvPr id="5011" name="image 50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700" y="6172200"/>
            <a:ext cx="965200" cy="756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Object 1001"/>
          <p:cNvSpPr txBox="1"/>
          <p:nvPr/>
        </p:nvSpPr>
        <p:spPr>
          <a:xfrm>
            <a:off x="1803400" y="3226286"/>
            <a:ext cx="10795000" cy="698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4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举办</a:t>
            </a:r>
            <a:r>
              <a:rPr lang="zh-CN" sz="4000" b="0" i="0" dirty="0" smtClean="0">
                <a:solidFill>
                  <a:srgbClr val="5484FF"/>
                </a:solidFill>
                <a:latin typeface="OPPOSans-H" panose="00020600040101010101" charset="-122"/>
                <a:ea typeface="OPPOSans-H" panose="00020600040101010101" charset="-122"/>
              </a:rPr>
              <a:t>单位：西安敏捷社区</a:t>
            </a:r>
            <a:endParaRPr lang="zh-CN" sz="4000" b="0" i="0" dirty="0" smtClean="0">
              <a:solidFill>
                <a:srgbClr val="5484FF"/>
              </a:solidFill>
              <a:latin typeface="OPPOSans-H" panose="00020600040101010101" charset="-122"/>
              <a:ea typeface="OPPOSans-H" panose="00020600040101010101" charset="-122"/>
            </a:endParaRPr>
          </a:p>
        </p:txBody>
      </p:sp>
      <p:sp>
        <p:nvSpPr>
          <p:cNvPr id="1002" name="Object 1002"/>
          <p:cNvSpPr txBox="1"/>
          <p:nvPr/>
        </p:nvSpPr>
        <p:spPr>
          <a:xfrm>
            <a:off x="1803400" y="1541145"/>
            <a:ext cx="13096875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4000"/>
              </a:lnSpc>
            </a:pPr>
            <a:r>
              <a:rPr lang="zh-CN" sz="6000" b="1" i="0" dirty="0" smtClean="0">
                <a:solidFill>
                  <a:srgbClr val="000000"/>
                </a:solidFill>
                <a:latin typeface="OPPOSans-R" panose="00020600040101010101" charset="-122"/>
                <a:ea typeface="OPPOSans-R" panose="00020600040101010101" charset="-122"/>
              </a:rPr>
              <a:t>西安企业敏捷转型落地实践</a:t>
            </a:r>
            <a:endParaRPr lang="zh-CN" sz="6000" b="1" i="0" dirty="0" smtClean="0">
              <a:solidFill>
                <a:srgbClr val="000000"/>
              </a:solidFill>
              <a:latin typeface="OPPOSans-R" panose="00020600040101010101" charset="-122"/>
              <a:ea typeface="OPPOSans-R" panose="00020600040101010101" charset="-122"/>
            </a:endParaRPr>
          </a:p>
        </p:txBody>
      </p:sp>
      <p:pic>
        <p:nvPicPr>
          <p:cNvPr id="1004" name="image 10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237700" y="11785600"/>
            <a:ext cx="279400" cy="279400"/>
          </a:xfrm>
          <a:prstGeom prst="rect">
            <a:avLst/>
          </a:prstGeom>
        </p:spPr>
      </p:pic>
      <p:pic>
        <p:nvPicPr>
          <p:cNvPr id="1005" name="image 10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628100" y="11785600"/>
            <a:ext cx="279400" cy="279400"/>
          </a:xfrm>
          <a:prstGeom prst="rect">
            <a:avLst/>
          </a:prstGeom>
        </p:spPr>
      </p:pic>
      <p:pic>
        <p:nvPicPr>
          <p:cNvPr id="1006" name="image 10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018500" y="11785600"/>
            <a:ext cx="279400" cy="279400"/>
          </a:xfrm>
          <a:prstGeom prst="rect">
            <a:avLst/>
          </a:prstGeom>
        </p:spPr>
      </p:pic>
      <p:grpSp>
        <p:nvGrpSpPr>
          <p:cNvPr id="1007" name="组合 1007"/>
          <p:cNvGrpSpPr/>
          <p:nvPr/>
        </p:nvGrpSpPr>
        <p:grpSpPr>
          <a:xfrm>
            <a:off x="1981837" y="5118100"/>
            <a:ext cx="6971663" cy="4864100"/>
            <a:chOff x="1981837" y="5118100"/>
            <a:chExt cx="6971663" cy="4864100"/>
          </a:xfrm>
        </p:grpSpPr>
        <p:pic>
          <p:nvPicPr>
            <p:cNvPr id="1008" name="image 100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743200" y="5842000"/>
              <a:ext cx="6210300" cy="4140200"/>
            </a:xfrm>
            <a:prstGeom prst="rect">
              <a:avLst/>
            </a:prstGeom>
          </p:spPr>
        </p:pic>
        <p:pic>
          <p:nvPicPr>
            <p:cNvPr id="1009" name="image 100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565400" y="5664200"/>
              <a:ext cx="6210300" cy="4140200"/>
            </a:xfrm>
            <a:prstGeom prst="rect">
              <a:avLst/>
            </a:prstGeom>
          </p:spPr>
        </p:pic>
        <p:sp>
          <p:nvSpPr>
            <p:cNvPr id="10010" name="Object 10010"/>
            <p:cNvSpPr txBox="1"/>
            <p:nvPr/>
          </p:nvSpPr>
          <p:spPr>
            <a:xfrm>
              <a:off x="2596517" y="6544310"/>
              <a:ext cx="6179185" cy="248983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  <a:sym typeface="+mn-ea"/>
                </a:rPr>
                <a:t>根据业务规划和价值三</a:t>
              </a:r>
              <a:r>
                <a:rPr lang="en-US" altLang="zh-CN" sz="4000" b="1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  <a:sym typeface="+mn-ea"/>
                </a:rPr>
                <a:t>   </a:t>
              </a:r>
              <a:r>
                <a:rPr lang="zh-CN" sz="4000" b="1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  <a:sym typeface="+mn-ea"/>
                </a:rPr>
                <a:t>角模型，小组互相讨论重要的企业的价值指标。</a:t>
              </a:r>
              <a:endParaRPr lang="zh-CN" sz="40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endParaRPr>
            </a:p>
            <a:p>
              <a:pPr algn="l">
                <a:lnSpc>
                  <a:spcPct val="114000"/>
                </a:lnSpc>
              </a:pPr>
              <a:endParaRPr lang="zh-CN" sz="40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endParaRPr>
            </a:p>
          </p:txBody>
        </p:sp>
        <p:pic>
          <p:nvPicPr>
            <p:cNvPr id="10011" name="image 100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006600" y="5118100"/>
              <a:ext cx="1587500" cy="1574800"/>
            </a:xfrm>
            <a:prstGeom prst="rect">
              <a:avLst/>
            </a:prstGeom>
          </p:spPr>
        </p:pic>
        <p:sp>
          <p:nvSpPr>
            <p:cNvPr id="10012" name="Object 10012"/>
            <p:cNvSpPr txBox="1"/>
            <p:nvPr/>
          </p:nvSpPr>
          <p:spPr>
            <a:xfrm>
              <a:off x="1981837" y="5371653"/>
              <a:ext cx="1523999" cy="952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CN" sz="5500" b="0" i="0" dirty="0" smtClean="0">
                  <a:solidFill>
                    <a:srgbClr val="5484FF"/>
                  </a:solidFill>
                  <a:latin typeface="OPPOSans-H" panose="00020600040101010101" charset="-122"/>
                  <a:ea typeface="OPPOSans-H" panose="00020600040101010101" charset="-122"/>
                </a:rPr>
                <a:t>01</a:t>
              </a:r>
              <a:endParaRPr lang="zh-CN" altLang="en-US"/>
            </a:p>
          </p:txBody>
        </p:sp>
      </p:grpSp>
      <p:grpSp>
        <p:nvGrpSpPr>
          <p:cNvPr id="10013" name="组合 10013"/>
          <p:cNvGrpSpPr/>
          <p:nvPr/>
        </p:nvGrpSpPr>
        <p:grpSpPr>
          <a:xfrm>
            <a:off x="8928100" y="5118100"/>
            <a:ext cx="6946900" cy="4864100"/>
            <a:chOff x="8928100" y="5118100"/>
            <a:chExt cx="6946900" cy="4864100"/>
          </a:xfrm>
        </p:grpSpPr>
        <p:pic>
          <p:nvPicPr>
            <p:cNvPr id="10014" name="image 10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664700" y="5842000"/>
              <a:ext cx="6210300" cy="4140200"/>
            </a:xfrm>
            <a:prstGeom prst="rect">
              <a:avLst/>
            </a:prstGeom>
          </p:spPr>
        </p:pic>
        <p:pic>
          <p:nvPicPr>
            <p:cNvPr id="10015" name="image 1001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486900" y="5664200"/>
              <a:ext cx="6210300" cy="4140200"/>
            </a:xfrm>
            <a:prstGeom prst="rect">
              <a:avLst/>
            </a:prstGeom>
          </p:spPr>
        </p:pic>
        <p:sp>
          <p:nvSpPr>
            <p:cNvPr id="10016" name="Object 10016"/>
            <p:cNvSpPr txBox="1"/>
            <p:nvPr/>
          </p:nvSpPr>
          <p:spPr>
            <a:xfrm>
              <a:off x="9505950" y="6524625"/>
              <a:ext cx="5996940" cy="2882265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</a:rPr>
                <a:t>参会成员分享敏捷方法在软件开发、产品开发、市场营销等领域的成功案例</a:t>
              </a:r>
              <a:endParaRPr lang="zh-CN" sz="40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endParaRPr>
            </a:p>
          </p:txBody>
        </p:sp>
        <p:pic>
          <p:nvPicPr>
            <p:cNvPr id="10017" name="image 10017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8928100" y="5118100"/>
              <a:ext cx="1587500" cy="1574800"/>
            </a:xfrm>
            <a:prstGeom prst="rect">
              <a:avLst/>
            </a:prstGeom>
          </p:spPr>
        </p:pic>
        <p:sp>
          <p:nvSpPr>
            <p:cNvPr id="10018" name="Object 10018"/>
            <p:cNvSpPr txBox="1"/>
            <p:nvPr/>
          </p:nvSpPr>
          <p:spPr>
            <a:xfrm>
              <a:off x="8947787" y="5371653"/>
              <a:ext cx="1523999" cy="952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CN" sz="5500" b="0" i="0" dirty="0" smtClean="0">
                  <a:solidFill>
                    <a:srgbClr val="56BEB3"/>
                  </a:solidFill>
                  <a:latin typeface="OPPOSans-H" panose="00020600040101010101" charset="-122"/>
                  <a:ea typeface="OPPOSans-H" panose="00020600040101010101" charset="-122"/>
                </a:rPr>
                <a:t>02</a:t>
              </a:r>
              <a:endParaRPr lang="zh-CN" altLang="en-US"/>
            </a:p>
          </p:txBody>
        </p:sp>
      </p:grpSp>
      <p:grpSp>
        <p:nvGrpSpPr>
          <p:cNvPr id="10019" name="组合 10019"/>
          <p:cNvGrpSpPr/>
          <p:nvPr/>
        </p:nvGrpSpPr>
        <p:grpSpPr>
          <a:xfrm>
            <a:off x="15849600" y="5118100"/>
            <a:ext cx="6946900" cy="4864100"/>
            <a:chOff x="15849600" y="5118100"/>
            <a:chExt cx="6946900" cy="4864100"/>
          </a:xfrm>
        </p:grpSpPr>
        <p:pic>
          <p:nvPicPr>
            <p:cNvPr id="10020" name="image 1002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586200" y="5842000"/>
              <a:ext cx="6210300" cy="4140200"/>
            </a:xfrm>
            <a:prstGeom prst="rect">
              <a:avLst/>
            </a:prstGeom>
          </p:spPr>
        </p:pic>
        <p:pic>
          <p:nvPicPr>
            <p:cNvPr id="10021" name="image 10021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6408400" y="5664200"/>
              <a:ext cx="6210300" cy="4140200"/>
            </a:xfrm>
            <a:prstGeom prst="rect">
              <a:avLst/>
            </a:prstGeom>
          </p:spPr>
        </p:pic>
        <p:sp>
          <p:nvSpPr>
            <p:cNvPr id="10022" name="Object 10022"/>
            <p:cNvSpPr txBox="1"/>
            <p:nvPr/>
          </p:nvSpPr>
          <p:spPr>
            <a:xfrm>
              <a:off x="16764000" y="6524625"/>
              <a:ext cx="5575300" cy="225044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14000"/>
                </a:lnSpc>
              </a:pPr>
              <a:r>
                <a:rPr lang="zh-CN" sz="4000" b="1" i="0" dirty="0" smtClean="0">
                  <a:solidFill>
                    <a:srgbClr val="FFFFFF"/>
                  </a:solidFill>
                  <a:latin typeface="OPPOSans-M" panose="00020600040101010101" charset="-122"/>
                  <a:ea typeface="OPPOSans-M" panose="00020600040101010101" charset="-122"/>
                </a:rPr>
                <a:t>深入实践践行敏捷思想，在产品，技术，管理方向要有明确定位</a:t>
              </a:r>
              <a:endParaRPr lang="zh-CN" sz="4000" b="1" i="0" dirty="0" smtClean="0">
                <a:solidFill>
                  <a:srgbClr val="FFFFFF"/>
                </a:solidFill>
                <a:latin typeface="OPPOSans-M" panose="00020600040101010101" charset="-122"/>
                <a:ea typeface="OPPOSans-M" panose="00020600040101010101" charset="-122"/>
              </a:endParaRPr>
            </a:p>
          </p:txBody>
        </p:sp>
        <p:pic>
          <p:nvPicPr>
            <p:cNvPr id="10023" name="image 10023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5849600" y="5118100"/>
              <a:ext cx="1587500" cy="1574800"/>
            </a:xfrm>
            <a:prstGeom prst="rect">
              <a:avLst/>
            </a:prstGeom>
          </p:spPr>
        </p:pic>
        <p:sp>
          <p:nvSpPr>
            <p:cNvPr id="10024" name="Object 10024"/>
            <p:cNvSpPr txBox="1"/>
            <p:nvPr/>
          </p:nvSpPr>
          <p:spPr>
            <a:xfrm>
              <a:off x="15862937" y="5371653"/>
              <a:ext cx="1523999" cy="952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CN" sz="5500" b="0" i="0" dirty="0" smtClean="0">
                  <a:solidFill>
                    <a:srgbClr val="B5B5B6"/>
                  </a:solidFill>
                  <a:latin typeface="OPPOSans-H" panose="00020600040101010101" charset="-122"/>
                  <a:ea typeface="OPPOSans-H" panose="00020600040101010101" charset="-122"/>
                </a:rPr>
                <a:t>03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10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11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12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13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14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15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16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17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18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19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2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20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21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22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23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24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25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26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27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28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29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3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30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31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32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33.xml><?xml version="1.0" encoding="utf-8"?>
<p:tagLst xmlns:p="http://schemas.openxmlformats.org/presentationml/2006/main">
  <p:tag name="KSO_WM_DIAGRAM_VIRTUALLY_FRAME" val="{&quot;height&quot;:472.3212598425199,&quot;left&quot;:147,&quot;top&quot;:353.9999999999999,&quot;width&quot;:1627}"/>
</p:tagLst>
</file>

<file path=ppt/tags/tag34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35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36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37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38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39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4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40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41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42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43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44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45.xml><?xml version="1.0" encoding="utf-8"?>
<p:tagLst xmlns:p="http://schemas.openxmlformats.org/presentationml/2006/main">
  <p:tag name="KSO_WM_DIAGRAM_VIRTUALLY_FRAME" val="{&quot;height&quot;:520.6844094488189,&quot;left&quot;:151,&quot;top&quot;:312.35456692913385,&quot;width&quot;:885}"/>
</p:tagLst>
</file>

<file path=ppt/tags/tag46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47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48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49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5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50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51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52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53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54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55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56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57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58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59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6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60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61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62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63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64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65.xml><?xml version="1.0" encoding="utf-8"?>
<p:tagLst xmlns:p="http://schemas.openxmlformats.org/presentationml/2006/main">
  <p:tag name="KSO_WM_DIAGRAM_VIRTUALLY_FRAME" val="{&quot;height&quot;:833.5,&quot;left&quot;:847,&quot;top&quot;:172,&quot;width&quot;:964}"/>
</p:tagLst>
</file>

<file path=ppt/tags/tag66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67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68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69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7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70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71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72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73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74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75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76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77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78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79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8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ags/tag80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81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82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83.xml><?xml version="1.0" encoding="utf-8"?>
<p:tagLst xmlns:p="http://schemas.openxmlformats.org/presentationml/2006/main">
  <p:tag name="KSO_WM_DIAGRAM_VIRTUALLY_FRAME" val="{&quot;height&quot;:473,&quot;left&quot;:221,&quot;top&quot;:345,&quot;width&quot;:1509.5}"/>
</p:tagLst>
</file>

<file path=ppt/tags/tag84.xml><?xml version="1.0" encoding="utf-8"?>
<p:tagLst xmlns:p="http://schemas.openxmlformats.org/presentationml/2006/main">
  <p:tag name="commondata" val="eyJoZGlkIjoiZjJkY2FlOGE1NjBkN2U0MzI0YzIyOWZlZmY2MjQ2ODgifQ=="/>
</p:tagLst>
</file>

<file path=ppt/tags/tag9.xml><?xml version="1.0" encoding="utf-8"?>
<p:tagLst xmlns:p="http://schemas.openxmlformats.org/presentationml/2006/main">
  <p:tag name="KSO_WM_DIAGRAM_VIRTUALLY_FRAME" val="{&quot;height&quot;:404,&quot;left&quot;:165.99999999999994,&quot;top&quot;:375,&quot;width&quot;:1626.999921259842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2806</Words>
  <Application>WPS 演示</Application>
  <PresentationFormat>On-screen Show</PresentationFormat>
  <Paragraphs>322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Arial</vt:lpstr>
      <vt:lpstr>宋体</vt:lpstr>
      <vt:lpstr>Wingdings</vt:lpstr>
      <vt:lpstr>OPPOSans-R</vt:lpstr>
      <vt:lpstr>OPPOSans-H</vt:lpstr>
      <vt:lpstr>OPPOSans-L</vt:lpstr>
      <vt:lpstr>OPPOSans-M</vt:lpstr>
      <vt:lpstr>微软雅黑</vt:lpstr>
      <vt:lpstr>Arial Unicode MS</vt:lpstr>
      <vt:lpstr>Calibri</vt:lpstr>
      <vt:lpstr>等线</vt:lpstr>
      <vt:lpstr>OPPOSans-B</vt:lpstr>
      <vt:lpstr>华文彩云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追风筝的人</cp:lastModifiedBy>
  <cp:revision>5</cp:revision>
  <dcterms:created xsi:type="dcterms:W3CDTF">2020-12-02T14:52:00Z</dcterms:created>
  <dcterms:modified xsi:type="dcterms:W3CDTF">2024-03-01T14:19:38Z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9422AD81164F445CACECD86832C5EDF5_13</vt:lpwstr>
  </property>
  <property fmtid="{D5CDD505-2E9C-101B-9397-08002B2CF9AE}" pid="3" name="KSOProductBuildVer">
    <vt:lpwstr>2052-12.1.0.16388</vt:lpwstr>
  </property>
</Properties>
</file>